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82" r:id="rId3"/>
    <p:sldId id="279" r:id="rId4"/>
    <p:sldId id="280" r:id="rId5"/>
    <p:sldId id="281" r:id="rId6"/>
    <p:sldId id="257" r:id="rId7"/>
    <p:sldId id="261" r:id="rId8"/>
    <p:sldId id="258" r:id="rId9"/>
    <p:sldId id="262" r:id="rId10"/>
    <p:sldId id="263" r:id="rId11"/>
    <p:sldId id="264" r:id="rId12"/>
    <p:sldId id="265" r:id="rId13"/>
    <p:sldId id="266" r:id="rId14"/>
    <p:sldId id="267" r:id="rId15"/>
    <p:sldId id="269" r:id="rId16"/>
    <p:sldId id="270" r:id="rId17"/>
    <p:sldId id="271" r:id="rId18"/>
    <p:sldId id="272"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28"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23E9BDB9-2AA6-474F-A6A6-F5161A5704D4}" type="datetimeFigureOut">
              <a:rPr lang="en-GB" smtClean="0"/>
              <a:t>31/03/2014</a:t>
            </a:fld>
            <a:endParaRPr lang="en-GB"/>
          </a:p>
        </p:txBody>
      </p:sp>
      <p:sp>
        <p:nvSpPr>
          <p:cNvPr id="23" name="Slide Number Placeholder 22"/>
          <p:cNvSpPr>
            <a:spLocks noGrp="1"/>
          </p:cNvSpPr>
          <p:nvPr>
            <p:ph type="sldNum" sz="quarter" idx="11"/>
          </p:nvPr>
        </p:nvSpPr>
        <p:spPr/>
        <p:txBody>
          <a:bodyPr/>
          <a:lstStyle/>
          <a:p>
            <a:fld id="{962EF0F8-F2AA-4F7C-B387-1E6A36E1E913}" type="slidenum">
              <a:rPr lang="en-GB" smtClean="0"/>
              <a:t>‹#›</a:t>
            </a:fld>
            <a:endParaRPr lang="en-GB"/>
          </a:p>
        </p:txBody>
      </p:sp>
      <p:sp>
        <p:nvSpPr>
          <p:cNvPr id="24" name="Footer Placeholder 23"/>
          <p:cNvSpPr>
            <a:spLocks noGrp="1"/>
          </p:cNvSpPr>
          <p:nvPr>
            <p:ph type="ftr" sz="quarter" idx="12"/>
          </p:nvPr>
        </p:nvSpPr>
        <p:spPr/>
        <p:txBody>
          <a:bodyPr/>
          <a:lstStyle/>
          <a:p>
            <a:endParaRPr lang="en-GB"/>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9BDB9-2AA6-474F-A6A6-F5161A5704D4}" type="datetimeFigureOut">
              <a:rPr lang="en-GB" smtClean="0"/>
              <a:t>31/03/2014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2EF0F8-F2AA-4F7C-B387-1E6A36E1E91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9BDB9-2AA6-474F-A6A6-F5161A5704D4}" type="datetimeFigureOut">
              <a:rPr lang="en-GB" smtClean="0"/>
              <a:t>31/03/2014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2EF0F8-F2AA-4F7C-B387-1E6A36E1E91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23E9BDB9-2AA6-474F-A6A6-F5161A5704D4}" type="datetimeFigureOut">
              <a:rPr lang="en-GB" smtClean="0"/>
              <a:t>31/03/2014</a:t>
            </a:fld>
            <a:endParaRPr lang="en-GB"/>
          </a:p>
        </p:txBody>
      </p:sp>
      <p:sp>
        <p:nvSpPr>
          <p:cNvPr id="19" name="Slide Number Placeholder 18"/>
          <p:cNvSpPr>
            <a:spLocks noGrp="1"/>
          </p:cNvSpPr>
          <p:nvPr>
            <p:ph type="sldNum" sz="quarter" idx="15"/>
          </p:nvPr>
        </p:nvSpPr>
        <p:spPr/>
        <p:txBody>
          <a:bodyPr/>
          <a:lstStyle/>
          <a:p>
            <a:fld id="{962EF0F8-F2AA-4F7C-B387-1E6A36E1E913}" type="slidenum">
              <a:rPr lang="en-GB" smtClean="0"/>
              <a:t>‹#›</a:t>
            </a:fld>
            <a:endParaRPr lang="en-GB"/>
          </a:p>
        </p:txBody>
      </p:sp>
      <p:sp>
        <p:nvSpPr>
          <p:cNvPr id="21" name="Footer Placeholder 20"/>
          <p:cNvSpPr>
            <a:spLocks noGrp="1"/>
          </p:cNvSpPr>
          <p:nvPr>
            <p:ph type="ftr" sz="quarter" idx="16"/>
          </p:nvPr>
        </p:nvSpPr>
        <p:spPr/>
        <p:txBody>
          <a:bodyPr/>
          <a:lstStyle/>
          <a:p>
            <a:endParaRPr lang="en-GB"/>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23E9BDB9-2AA6-474F-A6A6-F5161A5704D4}" type="datetimeFigureOut">
              <a:rPr lang="en-GB" smtClean="0"/>
              <a:t>31/03/2014</a:t>
            </a:fld>
            <a:endParaRPr lang="en-GB"/>
          </a:p>
        </p:txBody>
      </p:sp>
      <p:sp>
        <p:nvSpPr>
          <p:cNvPr id="20" name="Slide Number Placeholder 19"/>
          <p:cNvSpPr>
            <a:spLocks noGrp="1"/>
          </p:cNvSpPr>
          <p:nvPr>
            <p:ph type="sldNum" sz="quarter" idx="11"/>
          </p:nvPr>
        </p:nvSpPr>
        <p:spPr/>
        <p:txBody>
          <a:bodyPr/>
          <a:lstStyle/>
          <a:p>
            <a:fld id="{962EF0F8-F2AA-4F7C-B387-1E6A36E1E913}" type="slidenum">
              <a:rPr lang="en-GB" smtClean="0"/>
              <a:t>‹#›</a:t>
            </a:fld>
            <a:endParaRPr lang="en-GB"/>
          </a:p>
        </p:txBody>
      </p:sp>
      <p:sp>
        <p:nvSpPr>
          <p:cNvPr id="21" name="Footer Placeholder 20"/>
          <p:cNvSpPr>
            <a:spLocks noGrp="1"/>
          </p:cNvSpPr>
          <p:nvPr>
            <p:ph type="ftr" sz="quarter" idx="12"/>
          </p:nvPr>
        </p:nvSpPr>
        <p:spPr/>
        <p:txBody>
          <a:bodyPr/>
          <a:lstStyle/>
          <a:p>
            <a:endParaRPr lang="en-GB"/>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23E9BDB9-2AA6-474F-A6A6-F5161A5704D4}" type="datetimeFigureOut">
              <a:rPr lang="en-GB" smtClean="0"/>
              <a:t>31/03/2014</a:t>
            </a:fld>
            <a:endParaRPr lang="en-GB"/>
          </a:p>
        </p:txBody>
      </p:sp>
      <p:sp>
        <p:nvSpPr>
          <p:cNvPr id="25" name="Slide Number Placeholder 24"/>
          <p:cNvSpPr>
            <a:spLocks noGrp="1"/>
          </p:cNvSpPr>
          <p:nvPr>
            <p:ph type="sldNum" sz="quarter" idx="16"/>
          </p:nvPr>
        </p:nvSpPr>
        <p:spPr/>
        <p:txBody>
          <a:bodyPr/>
          <a:lstStyle/>
          <a:p>
            <a:fld id="{962EF0F8-F2AA-4F7C-B387-1E6A36E1E913}" type="slidenum">
              <a:rPr lang="en-GB" smtClean="0"/>
              <a:t>‹#›</a:t>
            </a:fld>
            <a:endParaRPr lang="en-GB"/>
          </a:p>
        </p:txBody>
      </p:sp>
      <p:sp>
        <p:nvSpPr>
          <p:cNvPr id="26" name="Footer Placeholder 25"/>
          <p:cNvSpPr>
            <a:spLocks noGrp="1"/>
          </p:cNvSpPr>
          <p:nvPr>
            <p:ph type="ftr" sz="quarter" idx="17"/>
          </p:nvPr>
        </p:nvSpPr>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23E9BDB9-2AA6-474F-A6A6-F5161A5704D4}" type="datetimeFigureOut">
              <a:rPr lang="en-GB" smtClean="0"/>
              <a:t>31/03/2014</a:t>
            </a:fld>
            <a:endParaRPr lang="en-GB"/>
          </a:p>
        </p:txBody>
      </p:sp>
      <p:sp>
        <p:nvSpPr>
          <p:cNvPr id="24" name="Slide Number Placeholder 23"/>
          <p:cNvSpPr>
            <a:spLocks noGrp="1"/>
          </p:cNvSpPr>
          <p:nvPr>
            <p:ph type="sldNum" sz="quarter" idx="17"/>
          </p:nvPr>
        </p:nvSpPr>
        <p:spPr/>
        <p:txBody>
          <a:bodyPr/>
          <a:lstStyle/>
          <a:p>
            <a:fld id="{962EF0F8-F2AA-4F7C-B387-1E6A36E1E913}" type="slidenum">
              <a:rPr lang="en-GB" smtClean="0"/>
              <a:t>‹#›</a:t>
            </a:fld>
            <a:endParaRPr lang="en-GB"/>
          </a:p>
        </p:txBody>
      </p:sp>
      <p:sp>
        <p:nvSpPr>
          <p:cNvPr id="29" name="Footer Placeholder 28"/>
          <p:cNvSpPr>
            <a:spLocks noGrp="1"/>
          </p:cNvSpPr>
          <p:nvPr>
            <p:ph type="ftr" sz="quarter" idx="18"/>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23E9BDB9-2AA6-474F-A6A6-F5161A5704D4}" type="datetimeFigureOut">
              <a:rPr lang="en-GB" smtClean="0"/>
              <a:t>31/03/2014</a:t>
            </a:fld>
            <a:endParaRPr lang="en-GB"/>
          </a:p>
        </p:txBody>
      </p:sp>
      <p:sp>
        <p:nvSpPr>
          <p:cNvPr id="14" name="Slide Number Placeholder 13"/>
          <p:cNvSpPr>
            <a:spLocks noGrp="1"/>
          </p:cNvSpPr>
          <p:nvPr>
            <p:ph type="sldNum" sz="quarter" idx="11"/>
          </p:nvPr>
        </p:nvSpPr>
        <p:spPr/>
        <p:txBody>
          <a:bodyPr/>
          <a:lstStyle/>
          <a:p>
            <a:fld id="{962EF0F8-F2AA-4F7C-B387-1E6A36E1E913}"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23E9BDB9-2AA6-474F-A6A6-F5161A5704D4}" type="datetimeFigureOut">
              <a:rPr lang="en-GB" smtClean="0"/>
              <a:t>31/03/2014</a:t>
            </a:fld>
            <a:endParaRPr lang="en-GB"/>
          </a:p>
        </p:txBody>
      </p:sp>
      <p:sp>
        <p:nvSpPr>
          <p:cNvPr id="12" name="Slide Number Placeholder 11"/>
          <p:cNvSpPr>
            <a:spLocks noGrp="1"/>
          </p:cNvSpPr>
          <p:nvPr>
            <p:ph type="sldNum" sz="quarter" idx="11"/>
          </p:nvPr>
        </p:nvSpPr>
        <p:spPr/>
        <p:txBody>
          <a:bodyPr/>
          <a:lstStyle/>
          <a:p>
            <a:fld id="{962EF0F8-F2AA-4F7C-B387-1E6A36E1E913}" type="slidenum">
              <a:rPr lang="en-GB" smtClean="0"/>
              <a:t>‹#›</a:t>
            </a:fld>
            <a:endParaRPr lang="en-GB"/>
          </a:p>
        </p:txBody>
      </p:sp>
      <p:sp>
        <p:nvSpPr>
          <p:cNvPr id="13" name="Footer Placeholder 12"/>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23E9BDB9-2AA6-474F-A6A6-F5161A5704D4}" type="datetimeFigureOut">
              <a:rPr lang="en-GB" smtClean="0"/>
              <a:t>31/03/2014</a:t>
            </a:fld>
            <a:endParaRPr lang="en-GB"/>
          </a:p>
        </p:txBody>
      </p:sp>
      <p:sp>
        <p:nvSpPr>
          <p:cNvPr id="18" name="Slide Number Placeholder 17"/>
          <p:cNvSpPr>
            <a:spLocks noGrp="1"/>
          </p:cNvSpPr>
          <p:nvPr>
            <p:ph type="sldNum" sz="quarter" idx="16"/>
          </p:nvPr>
        </p:nvSpPr>
        <p:spPr/>
        <p:txBody>
          <a:bodyPr/>
          <a:lstStyle/>
          <a:p>
            <a:fld id="{962EF0F8-F2AA-4F7C-B387-1E6A36E1E913}" type="slidenum">
              <a:rPr lang="en-GB" smtClean="0"/>
              <a:t>‹#›</a:t>
            </a:fld>
            <a:endParaRPr lang="en-GB"/>
          </a:p>
        </p:txBody>
      </p:sp>
      <p:sp>
        <p:nvSpPr>
          <p:cNvPr id="20" name="Footer Placeholder 19"/>
          <p:cNvSpPr>
            <a:spLocks noGrp="1"/>
          </p:cNvSpPr>
          <p:nvPr>
            <p:ph type="ftr" sz="quarter" idx="17"/>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23E9BDB9-2AA6-474F-A6A6-F5161A5704D4}" type="datetimeFigureOut">
              <a:rPr lang="en-GB" smtClean="0"/>
              <a:t>31/03/2014</a:t>
            </a:fld>
            <a:endParaRPr lang="en-GB"/>
          </a:p>
        </p:txBody>
      </p:sp>
      <p:sp>
        <p:nvSpPr>
          <p:cNvPr id="20" name="Slide Number Placeholder 19"/>
          <p:cNvSpPr>
            <a:spLocks noGrp="1"/>
          </p:cNvSpPr>
          <p:nvPr>
            <p:ph type="sldNum" sz="quarter" idx="15"/>
          </p:nvPr>
        </p:nvSpPr>
        <p:spPr/>
        <p:txBody>
          <a:bodyPr/>
          <a:lstStyle/>
          <a:p>
            <a:fld id="{962EF0F8-F2AA-4F7C-B387-1E6A36E1E913}" type="slidenum">
              <a:rPr lang="en-GB" smtClean="0"/>
              <a:t>‹#›</a:t>
            </a:fld>
            <a:endParaRPr lang="en-GB"/>
          </a:p>
        </p:txBody>
      </p:sp>
      <p:sp>
        <p:nvSpPr>
          <p:cNvPr id="21" name="Footer Placeholder 20"/>
          <p:cNvSpPr>
            <a:spLocks noGrp="1"/>
          </p:cNvSpPr>
          <p:nvPr>
            <p:ph type="ftr" sz="quarter" idx="16"/>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23E9BDB9-2AA6-474F-A6A6-F5161A5704D4}" type="datetimeFigureOut">
              <a:rPr lang="en-GB" smtClean="0"/>
              <a:t>31/03/2014</a:t>
            </a:fld>
            <a:endParaRPr lang="en-GB"/>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GB"/>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962EF0F8-F2AA-4F7C-B387-1E6A36E1E913}"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a:t>Betrayal, death and resurrection of</a:t>
            </a:r>
          </a:p>
          <a:p>
            <a:r>
              <a:rPr lang="en-GB" dirty="0"/>
              <a:t>Jesus </a:t>
            </a:r>
          </a:p>
          <a:p>
            <a:endParaRPr lang="en-GB" dirty="0"/>
          </a:p>
        </p:txBody>
      </p:sp>
      <p:sp>
        <p:nvSpPr>
          <p:cNvPr id="2" name="Title 1"/>
          <p:cNvSpPr>
            <a:spLocks noGrp="1"/>
          </p:cNvSpPr>
          <p:nvPr>
            <p:ph type="title"/>
          </p:nvPr>
        </p:nvSpPr>
        <p:spPr/>
        <p:txBody>
          <a:bodyPr/>
          <a:lstStyle/>
          <a:p>
            <a:r>
              <a:rPr lang="en-GB" dirty="0" smtClean="0"/>
              <a:t>Holy Week</a:t>
            </a:r>
            <a:endParaRPr lang="en-GB" dirty="0"/>
          </a:p>
        </p:txBody>
      </p:sp>
      <p:pic>
        <p:nvPicPr>
          <p:cNvPr id="1026" name="Picture 2" descr="C:\Users\ag101288\AppData\Local\Microsoft\Windows\Temporary Internet Files\Content.IE5\3YYD9Y0N\MP9004236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412776"/>
            <a:ext cx="2100890"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8897303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457200" indent="-457200">
              <a:buFont typeface="Arial" pitchFamily="34" charset="0"/>
              <a:buChar char="•"/>
            </a:pPr>
            <a:r>
              <a:rPr lang="en-GB" sz="2800" dirty="0" smtClean="0"/>
              <a:t>Judas was disappointed with Jesus teachings.</a:t>
            </a:r>
          </a:p>
          <a:p>
            <a:pPr marL="457200" indent="-457200">
              <a:buFont typeface="Arial" pitchFamily="34" charset="0"/>
              <a:buChar char="•"/>
            </a:pPr>
            <a:r>
              <a:rPr lang="en-GB" sz="2800" dirty="0" smtClean="0"/>
              <a:t>Judas went to see the Jewish leaders and offered Jesus location.</a:t>
            </a:r>
          </a:p>
          <a:p>
            <a:pPr marL="457200" indent="-457200">
              <a:buFont typeface="Arial" pitchFamily="34" charset="0"/>
              <a:buChar char="•"/>
            </a:pPr>
            <a:r>
              <a:rPr lang="en-GB" sz="2800" dirty="0" smtClean="0"/>
              <a:t>In return for the information he was given 30 silver coins.</a:t>
            </a:r>
          </a:p>
          <a:p>
            <a:pPr marL="457200" indent="-457200">
              <a:buFont typeface="Arial" pitchFamily="34" charset="0"/>
              <a:buChar char="•"/>
            </a:pPr>
            <a:endParaRPr lang="en-GB" sz="2800" dirty="0"/>
          </a:p>
          <a:p>
            <a:pPr marL="457200" indent="-457200">
              <a:buFont typeface="Arial" pitchFamily="34" charset="0"/>
              <a:buChar char="•"/>
            </a:pPr>
            <a:endParaRPr lang="en-GB" sz="2800" dirty="0" smtClean="0"/>
          </a:p>
        </p:txBody>
      </p:sp>
      <p:sp>
        <p:nvSpPr>
          <p:cNvPr id="3" name="Title 2"/>
          <p:cNvSpPr>
            <a:spLocks noGrp="1"/>
          </p:cNvSpPr>
          <p:nvPr>
            <p:ph type="title"/>
          </p:nvPr>
        </p:nvSpPr>
        <p:spPr/>
        <p:txBody>
          <a:bodyPr>
            <a:normAutofit/>
          </a:bodyPr>
          <a:lstStyle/>
          <a:p>
            <a:r>
              <a:rPr lang="en-GB" dirty="0" smtClean="0"/>
              <a:t>Holy Wednesday continued</a:t>
            </a:r>
            <a:endParaRPr lang="en-GB" dirty="0"/>
          </a:p>
        </p:txBody>
      </p:sp>
    </p:spTree>
    <p:extLst>
      <p:ext uri="{BB962C8B-B14F-4D97-AF65-F5344CB8AC3E}">
        <p14:creationId xmlns:p14="http://schemas.microsoft.com/office/powerpoint/2010/main" val="931338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39552" y="1484784"/>
            <a:ext cx="7680960" cy="4724400"/>
          </a:xfrm>
        </p:spPr>
        <p:txBody>
          <a:bodyPr/>
          <a:lstStyle/>
          <a:p>
            <a:endParaRPr lang="en-GB" dirty="0"/>
          </a:p>
          <a:p>
            <a:pPr marL="285750" indent="-285750">
              <a:buFont typeface="Arial" pitchFamily="34" charset="0"/>
              <a:buChar char="•"/>
            </a:pPr>
            <a:r>
              <a:rPr lang="en-GB" sz="2800" dirty="0" smtClean="0"/>
              <a:t>Meanwhile, Jesus visited a man called Simon who suffered from a terrible skin disease.</a:t>
            </a:r>
          </a:p>
          <a:p>
            <a:pPr marL="285750" indent="-285750">
              <a:buFont typeface="Arial" pitchFamily="34" charset="0"/>
              <a:buChar char="•"/>
            </a:pPr>
            <a:r>
              <a:rPr lang="en-GB" sz="2800" dirty="0" smtClean="0"/>
              <a:t>Whilst Jesus was eating a woman came in with a jar to anoint him.</a:t>
            </a:r>
          </a:p>
          <a:p>
            <a:pPr marL="285750" indent="-285750">
              <a:buFont typeface="Arial" pitchFamily="34" charset="0"/>
              <a:buChar char="•"/>
            </a:pPr>
            <a:r>
              <a:rPr lang="en-GB" sz="2800" dirty="0" smtClean="0"/>
              <a:t>Jesus told the disciples this was to prepare him </a:t>
            </a:r>
            <a:r>
              <a:rPr lang="en-GB" sz="2800" smtClean="0"/>
              <a:t>for burial.  </a:t>
            </a:r>
            <a:endParaRPr lang="en-GB" sz="2800" dirty="0"/>
          </a:p>
        </p:txBody>
      </p:sp>
      <p:sp>
        <p:nvSpPr>
          <p:cNvPr id="3" name="Title 2"/>
          <p:cNvSpPr>
            <a:spLocks noGrp="1"/>
          </p:cNvSpPr>
          <p:nvPr>
            <p:ph type="title"/>
          </p:nvPr>
        </p:nvSpPr>
        <p:spPr/>
        <p:txBody>
          <a:bodyPr/>
          <a:lstStyle/>
          <a:p>
            <a:r>
              <a:rPr lang="en-GB" dirty="0" smtClean="0"/>
              <a:t>Holy Wednesday continued</a:t>
            </a:r>
            <a:endParaRPr lang="en-GB" dirty="0"/>
          </a:p>
        </p:txBody>
      </p:sp>
    </p:spTree>
    <p:extLst>
      <p:ext uri="{BB962C8B-B14F-4D97-AF65-F5344CB8AC3E}">
        <p14:creationId xmlns:p14="http://schemas.microsoft.com/office/powerpoint/2010/main" val="13046418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itchFamily="34" charset="0"/>
              <a:buChar char="•"/>
            </a:pPr>
            <a:r>
              <a:rPr lang="en-GB" sz="2800" dirty="0" smtClean="0"/>
              <a:t>On the </a:t>
            </a:r>
            <a:r>
              <a:rPr lang="en-GB" sz="2800" dirty="0"/>
              <a:t>night before his death Jesus had a final meal with his </a:t>
            </a:r>
            <a:r>
              <a:rPr lang="en-GB" sz="2800" dirty="0" smtClean="0"/>
              <a:t>friends.</a:t>
            </a:r>
          </a:p>
          <a:p>
            <a:pPr marL="285750" indent="-285750">
              <a:buFont typeface="Arial" pitchFamily="34" charset="0"/>
              <a:buChar char="•"/>
            </a:pPr>
            <a:r>
              <a:rPr lang="en-GB" sz="2800" dirty="0" smtClean="0"/>
              <a:t>Before the Passover </a:t>
            </a:r>
            <a:r>
              <a:rPr lang="en-GB" sz="2800" dirty="0"/>
              <a:t>Jesus surprised his friends by washing the feet of every person, a task that was normally done by a servant</a:t>
            </a:r>
            <a:r>
              <a:rPr lang="en-GB" dirty="0" smtClean="0"/>
              <a:t>.</a:t>
            </a:r>
          </a:p>
          <a:p>
            <a:pPr marL="285750" indent="-285750">
              <a:buFont typeface="Arial" pitchFamily="34" charset="0"/>
              <a:buChar char="•"/>
            </a:pPr>
            <a:r>
              <a:rPr lang="en-GB" sz="2800" dirty="0"/>
              <a:t>He wanted to show his followers that they should love one another in humble ways</a:t>
            </a:r>
            <a:endParaRPr lang="en-GB" sz="2800" dirty="0" smtClean="0"/>
          </a:p>
          <a:p>
            <a:pPr marL="285750" indent="-285750">
              <a:buFont typeface="Arial" pitchFamily="34" charset="0"/>
              <a:buChar char="•"/>
            </a:pPr>
            <a:endParaRPr lang="en-GB" sz="2800" dirty="0"/>
          </a:p>
        </p:txBody>
      </p:sp>
      <p:sp>
        <p:nvSpPr>
          <p:cNvPr id="3" name="Title 2"/>
          <p:cNvSpPr>
            <a:spLocks noGrp="1"/>
          </p:cNvSpPr>
          <p:nvPr>
            <p:ph type="title"/>
          </p:nvPr>
        </p:nvSpPr>
        <p:spPr/>
        <p:txBody>
          <a:bodyPr/>
          <a:lstStyle/>
          <a:p>
            <a:r>
              <a:rPr lang="en-GB" dirty="0" smtClean="0"/>
              <a:t>Maundy Thursday</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4797152"/>
            <a:ext cx="2526494" cy="1944216"/>
          </a:xfrm>
          <a:prstGeom prst="rect">
            <a:avLst/>
          </a:prstGeom>
        </p:spPr>
      </p:pic>
      <p:sp>
        <p:nvSpPr>
          <p:cNvPr id="5" name="TextBox 4"/>
          <p:cNvSpPr txBox="1"/>
          <p:nvPr/>
        </p:nvSpPr>
        <p:spPr>
          <a:xfrm>
            <a:off x="6732240" y="6429967"/>
            <a:ext cx="2160240" cy="369332"/>
          </a:xfrm>
          <a:prstGeom prst="rect">
            <a:avLst/>
          </a:prstGeom>
          <a:noFill/>
        </p:spPr>
        <p:txBody>
          <a:bodyPr wrap="square" rtlCol="0">
            <a:spAutoFit/>
          </a:bodyPr>
          <a:lstStyle/>
          <a:p>
            <a:r>
              <a:rPr lang="en-GB" dirty="0" smtClean="0"/>
              <a:t>Lauren &amp; Jennifer</a:t>
            </a:r>
            <a:endParaRPr lang="en-GB" dirty="0"/>
          </a:p>
        </p:txBody>
      </p:sp>
    </p:spTree>
    <p:extLst>
      <p:ext uri="{BB962C8B-B14F-4D97-AF65-F5344CB8AC3E}">
        <p14:creationId xmlns:p14="http://schemas.microsoft.com/office/powerpoint/2010/main" val="3823382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itchFamily="34" charset="0"/>
              <a:buChar char="•"/>
            </a:pPr>
            <a:r>
              <a:rPr lang="en-GB" sz="2800" dirty="0" smtClean="0"/>
              <a:t>Maundy Thursday means holy Thursday</a:t>
            </a:r>
          </a:p>
          <a:p>
            <a:pPr marL="285750" indent="-285750">
              <a:buFont typeface="Arial" pitchFamily="34" charset="0"/>
              <a:buChar char="•"/>
            </a:pPr>
            <a:r>
              <a:rPr lang="en-GB" sz="2800" dirty="0" smtClean="0"/>
              <a:t>Maundy Thursday is on April 17</a:t>
            </a:r>
            <a:r>
              <a:rPr lang="en-GB" sz="2800" baseline="30000" dirty="0" smtClean="0"/>
              <a:t>th</a:t>
            </a:r>
            <a:r>
              <a:rPr lang="en-GB" sz="2800" dirty="0" smtClean="0"/>
              <a:t> this year</a:t>
            </a:r>
          </a:p>
          <a:p>
            <a:pPr marL="285750" indent="-285750">
              <a:buFont typeface="Arial" pitchFamily="34" charset="0"/>
              <a:buChar char="•"/>
            </a:pPr>
            <a:r>
              <a:rPr lang="en-GB" sz="2800" dirty="0"/>
              <a:t> Christians around the world and across many </a:t>
            </a:r>
            <a:r>
              <a:rPr lang="en-GB" sz="2800" dirty="0" smtClean="0"/>
              <a:t>countries </a:t>
            </a:r>
            <a:r>
              <a:rPr lang="en-GB" sz="2800" dirty="0"/>
              <a:t>take time on this </a:t>
            </a:r>
            <a:r>
              <a:rPr lang="en-GB" sz="2800" dirty="0" smtClean="0"/>
              <a:t>day to remember the Last Supper</a:t>
            </a:r>
            <a:r>
              <a:rPr lang="en-GB" dirty="0" smtClean="0"/>
              <a:t>.</a:t>
            </a:r>
          </a:p>
          <a:p>
            <a:pPr marL="285750" indent="-285750">
              <a:buFont typeface="Arial" pitchFamily="34" charset="0"/>
              <a:buChar char="•"/>
            </a:pPr>
            <a:endParaRPr lang="en-GB" dirty="0" smtClean="0"/>
          </a:p>
          <a:p>
            <a:pPr marL="285750" indent="-285750">
              <a:buFont typeface="Arial" pitchFamily="34" charset="0"/>
              <a:buChar char="•"/>
            </a:pPr>
            <a:endParaRPr lang="en-GB" dirty="0" smtClean="0"/>
          </a:p>
        </p:txBody>
      </p:sp>
      <p:sp>
        <p:nvSpPr>
          <p:cNvPr id="3" name="Title 2"/>
          <p:cNvSpPr>
            <a:spLocks noGrp="1"/>
          </p:cNvSpPr>
          <p:nvPr>
            <p:ph type="title"/>
          </p:nvPr>
        </p:nvSpPr>
        <p:spPr/>
        <p:txBody>
          <a:bodyPr>
            <a:normAutofit/>
          </a:bodyPr>
          <a:lstStyle/>
          <a:p>
            <a:r>
              <a:rPr lang="en-GB" dirty="0" smtClean="0"/>
              <a:t>Maundy Thursday continued</a:t>
            </a:r>
            <a:endParaRPr lang="en-GB" dirty="0"/>
          </a:p>
        </p:txBody>
      </p:sp>
      <p:sp>
        <p:nvSpPr>
          <p:cNvPr id="4" name="TextBox 3"/>
          <p:cNvSpPr txBox="1"/>
          <p:nvPr/>
        </p:nvSpPr>
        <p:spPr>
          <a:xfrm>
            <a:off x="6815674" y="6488668"/>
            <a:ext cx="2220821" cy="369332"/>
          </a:xfrm>
          <a:prstGeom prst="rect">
            <a:avLst/>
          </a:prstGeom>
          <a:noFill/>
        </p:spPr>
        <p:txBody>
          <a:bodyPr wrap="square" rtlCol="0">
            <a:spAutoFit/>
          </a:bodyPr>
          <a:lstStyle/>
          <a:p>
            <a:r>
              <a:rPr lang="en-GB" dirty="0" smtClean="0"/>
              <a:t>Lauren &amp; Jennifer</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3645024"/>
            <a:ext cx="3288836" cy="2466627"/>
          </a:xfrm>
          <a:prstGeom prst="rect">
            <a:avLst/>
          </a:prstGeom>
        </p:spPr>
      </p:pic>
    </p:spTree>
    <p:extLst>
      <p:ext uri="{BB962C8B-B14F-4D97-AF65-F5344CB8AC3E}">
        <p14:creationId xmlns:p14="http://schemas.microsoft.com/office/powerpoint/2010/main" val="1985651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77500" lnSpcReduction="20000"/>
          </a:bodyPr>
          <a:lstStyle/>
          <a:p>
            <a:pPr algn="ctr"/>
            <a:r>
              <a:rPr lang="en-GB" sz="2800" dirty="0" smtClean="0"/>
              <a:t>Maundy  Thursday</a:t>
            </a:r>
          </a:p>
          <a:p>
            <a:endParaRPr lang="en-GB" sz="2800" dirty="0"/>
          </a:p>
          <a:p>
            <a:r>
              <a:rPr lang="en-GB" sz="2800" dirty="0"/>
              <a:t>After he had washed their feet, had put on his robe, and had returned to the table, he said to them, "Do you know what I have done to you? You call me Teacher and Lord—and you are right, for that is what I am. So if I, your Lord and Teacher, have washed your feet, you also ought to wash one another’s feet. For I have set you an example, that you also should do as I have done to you. Very truly, I tell you, servants are not greater than their master, nor are messengers greater than the one who sent them." </a:t>
            </a:r>
          </a:p>
          <a:p>
            <a:endParaRPr lang="en-GB" sz="2800" dirty="0"/>
          </a:p>
          <a:p>
            <a:endParaRPr lang="en-GB" sz="2800" dirty="0"/>
          </a:p>
          <a:p>
            <a:r>
              <a:rPr lang="en-GB" sz="2800" dirty="0"/>
              <a:t>John 13:12-16</a:t>
            </a:r>
          </a:p>
          <a:p>
            <a:endParaRPr lang="en-GB" sz="2800" dirty="0"/>
          </a:p>
        </p:txBody>
      </p:sp>
      <p:sp>
        <p:nvSpPr>
          <p:cNvPr id="3" name="Title 2"/>
          <p:cNvSpPr>
            <a:spLocks noGrp="1"/>
          </p:cNvSpPr>
          <p:nvPr>
            <p:ph type="title"/>
          </p:nvPr>
        </p:nvSpPr>
        <p:spPr/>
        <p:txBody>
          <a:bodyPr/>
          <a:lstStyle/>
          <a:p>
            <a:r>
              <a:rPr lang="en-GB" dirty="0" smtClean="0"/>
              <a:t>Bible reading </a:t>
            </a:r>
            <a:endParaRPr lang="en-GB" dirty="0"/>
          </a:p>
        </p:txBody>
      </p:sp>
      <p:sp>
        <p:nvSpPr>
          <p:cNvPr id="4" name="TextBox 3"/>
          <p:cNvSpPr txBox="1"/>
          <p:nvPr/>
        </p:nvSpPr>
        <p:spPr>
          <a:xfrm>
            <a:off x="7236296" y="6309320"/>
            <a:ext cx="1907704" cy="369332"/>
          </a:xfrm>
          <a:prstGeom prst="rect">
            <a:avLst/>
          </a:prstGeom>
          <a:noFill/>
        </p:spPr>
        <p:txBody>
          <a:bodyPr wrap="square" rtlCol="0">
            <a:spAutoFit/>
          </a:bodyPr>
          <a:lstStyle/>
          <a:p>
            <a:r>
              <a:rPr lang="en-GB" dirty="0" smtClean="0"/>
              <a:t>Lauren &amp; Jennifer</a:t>
            </a:r>
            <a:endParaRPr lang="en-GB" dirty="0"/>
          </a:p>
        </p:txBody>
      </p:sp>
    </p:spTree>
    <p:extLst>
      <p:ext uri="{BB962C8B-B14F-4D97-AF65-F5344CB8AC3E}">
        <p14:creationId xmlns:p14="http://schemas.microsoft.com/office/powerpoint/2010/main" val="3451554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lgn="ctr"/>
            <a:r>
              <a:rPr lang="en-GB" sz="2800" b="1" dirty="0" smtClean="0">
                <a:effectLst>
                  <a:outerShdw blurRad="38100" dist="38100" dir="2700000" algn="tl">
                    <a:srgbClr val="000000">
                      <a:alpha val="43137"/>
                    </a:srgbClr>
                  </a:outerShdw>
                </a:effectLst>
              </a:rPr>
              <a:t>Good Friday is well remembered by many Christians across the globe for Jesus was crucified that day. He was nailed to the cross next to two thieves. That is why there are crosses in the church during Holy Week.</a:t>
            </a:r>
            <a:endParaRPr lang="en-GB" sz="2800" b="1"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GB" b="1" i="1" u="sng" dirty="0" smtClean="0">
                <a:effectLst>
                  <a:outerShdw blurRad="38100" dist="38100" dir="2700000" algn="tl">
                    <a:srgbClr val="000000">
                      <a:alpha val="43137"/>
                    </a:srgbClr>
                  </a:outerShdw>
                </a:effectLst>
              </a:rPr>
              <a:t>Introduction</a:t>
            </a:r>
            <a:endParaRPr lang="en-GB" b="1" i="1" u="sng"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7682" y="3808896"/>
            <a:ext cx="2808312" cy="1857375"/>
          </a:xfrm>
          <a:prstGeom prst="rect">
            <a:avLst/>
          </a:prstGeom>
        </p:spPr>
      </p:pic>
      <p:sp>
        <p:nvSpPr>
          <p:cNvPr id="6" name="TextBox 5"/>
          <p:cNvSpPr txBox="1"/>
          <p:nvPr/>
        </p:nvSpPr>
        <p:spPr>
          <a:xfrm>
            <a:off x="6516216" y="6388579"/>
            <a:ext cx="2448272" cy="369332"/>
          </a:xfrm>
          <a:prstGeom prst="rect">
            <a:avLst/>
          </a:prstGeom>
          <a:noFill/>
        </p:spPr>
        <p:txBody>
          <a:bodyPr wrap="square" rtlCol="0">
            <a:spAutoFit/>
          </a:bodyPr>
          <a:lstStyle/>
          <a:p>
            <a:r>
              <a:rPr lang="en-GB" dirty="0" smtClean="0"/>
              <a:t>Peter And Caitlin</a:t>
            </a:r>
            <a:endParaRPr lang="en-GB" dirty="0"/>
          </a:p>
        </p:txBody>
      </p:sp>
    </p:spTree>
    <p:extLst>
      <p:ext uri="{BB962C8B-B14F-4D97-AF65-F5344CB8AC3E}">
        <p14:creationId xmlns:p14="http://schemas.microsoft.com/office/powerpoint/2010/main" val="7279534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7544" y="1340768"/>
            <a:ext cx="7848871" cy="4774664"/>
          </a:xfrm>
        </p:spPr>
        <p:txBody>
          <a:bodyPr>
            <a:normAutofit/>
          </a:bodyPr>
          <a:lstStyle/>
          <a:p>
            <a:pPr marL="457200" indent="-457200" algn="ctr">
              <a:buFont typeface="Arial" pitchFamily="34" charset="0"/>
              <a:buChar char="•"/>
            </a:pPr>
            <a:r>
              <a:rPr lang="en-GB" sz="2800" b="1" dirty="0" smtClean="0">
                <a:effectLst>
                  <a:outerShdw blurRad="38100" dist="38100" dir="2700000" algn="tl">
                    <a:srgbClr val="000000">
                      <a:alpha val="43137"/>
                    </a:srgbClr>
                  </a:outerShdw>
                </a:effectLst>
              </a:rPr>
              <a:t>Jesus was crucified at a hill called Golgotha (the place of skull).</a:t>
            </a:r>
          </a:p>
          <a:p>
            <a:pPr marL="457200" indent="-457200" algn="ctr">
              <a:buFont typeface="Arial" pitchFamily="34" charset="0"/>
              <a:buChar char="•"/>
            </a:pPr>
            <a:r>
              <a:rPr lang="en-GB" sz="2800" b="1" dirty="0" smtClean="0">
                <a:effectLst>
                  <a:outerShdw blurRad="38100" dist="38100" dir="2700000" algn="tl">
                    <a:srgbClr val="000000">
                      <a:alpha val="43137"/>
                    </a:srgbClr>
                  </a:outerShdw>
                </a:effectLst>
              </a:rPr>
              <a:t>He was nailed to the cross by roman soldiers and later died later that day around 3pm.</a:t>
            </a:r>
          </a:p>
          <a:p>
            <a:pPr marL="457200" indent="-457200" algn="ctr">
              <a:buFont typeface="Arial" pitchFamily="34" charset="0"/>
              <a:buChar char="•"/>
            </a:pPr>
            <a:r>
              <a:rPr lang="en-GB" sz="2800" b="1" dirty="0" smtClean="0">
                <a:effectLst>
                  <a:outerShdw blurRad="38100" dist="38100" dir="2700000" algn="tl">
                    <a:srgbClr val="000000">
                      <a:alpha val="43137"/>
                    </a:srgbClr>
                  </a:outerShdw>
                </a:effectLst>
              </a:rPr>
              <a:t>Christ was crucified next to two thieves, one on either side.</a:t>
            </a:r>
          </a:p>
          <a:p>
            <a:pPr marL="457200" indent="-457200">
              <a:buFont typeface="Arial" pitchFamily="34" charset="0"/>
              <a:buChar char="•"/>
            </a:pPr>
            <a:endParaRPr lang="en-GB" sz="2800" dirty="0"/>
          </a:p>
        </p:txBody>
      </p:sp>
      <p:sp>
        <p:nvSpPr>
          <p:cNvPr id="3" name="Title 2"/>
          <p:cNvSpPr>
            <a:spLocks noGrp="1"/>
          </p:cNvSpPr>
          <p:nvPr>
            <p:ph type="title"/>
          </p:nvPr>
        </p:nvSpPr>
        <p:spPr/>
        <p:txBody>
          <a:bodyPr/>
          <a:lstStyle/>
          <a:p>
            <a:pPr algn="ctr"/>
            <a:r>
              <a:rPr lang="en-GB" b="1" i="1" u="sng" dirty="0" smtClean="0">
                <a:effectLst>
                  <a:outerShdw blurRad="38100" dist="38100" dir="2700000" algn="tl">
                    <a:srgbClr val="000000">
                      <a:alpha val="43137"/>
                    </a:srgbClr>
                  </a:outerShdw>
                </a:effectLst>
              </a:rPr>
              <a:t> Good Friday</a:t>
            </a:r>
            <a:endParaRPr lang="en-GB" b="1" i="1" u="sng"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4293096"/>
            <a:ext cx="3096344" cy="2438400"/>
          </a:xfrm>
          <a:prstGeom prst="rect">
            <a:avLst/>
          </a:prstGeom>
        </p:spPr>
      </p:pic>
    </p:spTree>
    <p:extLst>
      <p:ext uri="{BB962C8B-B14F-4D97-AF65-F5344CB8AC3E}">
        <p14:creationId xmlns:p14="http://schemas.microsoft.com/office/powerpoint/2010/main" val="331868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285750" indent="-285750" algn="ctr">
              <a:buFont typeface="Arial" pitchFamily="34" charset="0"/>
              <a:buChar char="•"/>
            </a:pPr>
            <a:r>
              <a:rPr lang="en-GB" sz="2800" b="1" dirty="0">
                <a:effectLst>
                  <a:outerShdw blurRad="38100" dist="38100" dir="2700000" algn="tl">
                    <a:srgbClr val="000000">
                      <a:alpha val="43137"/>
                    </a:srgbClr>
                  </a:outerShdw>
                </a:effectLst>
              </a:rPr>
              <a:t>A</a:t>
            </a:r>
            <a:r>
              <a:rPr lang="en-GB" sz="2800" b="1" dirty="0"/>
              <a:t>t Easter people eat hot cross buns which have a cross shape </a:t>
            </a:r>
            <a:r>
              <a:rPr lang="en-GB" sz="2800" b="1" dirty="0" smtClean="0"/>
              <a:t>top.</a:t>
            </a:r>
          </a:p>
          <a:p>
            <a:pPr marL="285750" indent="-285750" algn="ctr">
              <a:buFont typeface="Arial" pitchFamily="34" charset="0"/>
              <a:buChar char="•"/>
            </a:pPr>
            <a:r>
              <a:rPr lang="en-GB" sz="2800" b="1" dirty="0" smtClean="0"/>
              <a:t>It is a very sad day in the church so there are no flowers or decorations.</a:t>
            </a:r>
          </a:p>
          <a:p>
            <a:pPr marL="285750" indent="-285750" algn="ctr">
              <a:buFont typeface="Arial" pitchFamily="34" charset="0"/>
              <a:buChar char="•"/>
            </a:pPr>
            <a:r>
              <a:rPr lang="en-GB" sz="2800" b="1" dirty="0" smtClean="0"/>
              <a:t>The church is left dark and there is only a cross on the alter.</a:t>
            </a:r>
          </a:p>
          <a:p>
            <a:endParaRPr lang="en-GB" sz="2800" dirty="0" smtClean="0"/>
          </a:p>
          <a:p>
            <a:endParaRPr lang="en-GB" sz="2800" dirty="0" smtClean="0"/>
          </a:p>
          <a:p>
            <a:endParaRPr lang="en-GB" sz="2800" dirty="0"/>
          </a:p>
        </p:txBody>
      </p:sp>
      <p:sp>
        <p:nvSpPr>
          <p:cNvPr id="3" name="Title 2"/>
          <p:cNvSpPr>
            <a:spLocks noGrp="1"/>
          </p:cNvSpPr>
          <p:nvPr>
            <p:ph type="title"/>
          </p:nvPr>
        </p:nvSpPr>
        <p:spPr/>
        <p:txBody>
          <a:bodyPr/>
          <a:lstStyle/>
          <a:p>
            <a:pPr algn="ctr"/>
            <a:r>
              <a:rPr lang="en-GB" b="1" i="1" u="sng" dirty="0" smtClean="0">
                <a:effectLst>
                  <a:outerShdw blurRad="38100" dist="38100" dir="2700000" algn="tl">
                    <a:srgbClr val="000000">
                      <a:alpha val="43137"/>
                    </a:srgbClr>
                  </a:outerShdw>
                </a:effectLst>
              </a:rPr>
              <a:t>Good Friday Continued</a:t>
            </a:r>
            <a:endParaRPr lang="en-GB" b="1" i="1" u="sng"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4365104"/>
            <a:ext cx="3456384" cy="1847850"/>
          </a:xfrm>
          <a:prstGeom prst="rect">
            <a:avLst/>
          </a:prstGeom>
        </p:spPr>
      </p:pic>
    </p:spTree>
    <p:extLst>
      <p:ext uri="{BB962C8B-B14F-4D97-AF65-F5344CB8AC3E}">
        <p14:creationId xmlns:p14="http://schemas.microsoft.com/office/powerpoint/2010/main" val="3544511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23528" y="1196752"/>
            <a:ext cx="7680960" cy="4724400"/>
          </a:xfrm>
        </p:spPr>
        <p:txBody>
          <a:bodyPr>
            <a:normAutofit fontScale="92500" lnSpcReduction="20000"/>
          </a:bodyPr>
          <a:lstStyle/>
          <a:p>
            <a:pPr algn="ctr"/>
            <a:r>
              <a:rPr lang="en-GB" sz="2800" b="1" dirty="0">
                <a:effectLst>
                  <a:outerShdw blurRad="38100" dist="38100" dir="2700000" algn="tl">
                    <a:srgbClr val="000000">
                      <a:alpha val="43137"/>
                    </a:srgbClr>
                  </a:outerShdw>
                </a:effectLst>
              </a:rPr>
              <a:t> And as they came out, they found a man of Cyrene, Simon by name: him they compelled to bear his cross. </a:t>
            </a:r>
          </a:p>
          <a:p>
            <a:pPr algn="ctr"/>
            <a:endParaRPr lang="en-GB" sz="2800" b="1" dirty="0">
              <a:effectLst>
                <a:outerShdw blurRad="38100" dist="38100" dir="2700000" algn="tl">
                  <a:srgbClr val="000000">
                    <a:alpha val="43137"/>
                  </a:srgbClr>
                </a:outerShdw>
              </a:effectLst>
            </a:endParaRPr>
          </a:p>
          <a:p>
            <a:pPr algn="ctr"/>
            <a:r>
              <a:rPr lang="en-GB" sz="2800" b="1" dirty="0">
                <a:effectLst>
                  <a:outerShdw blurRad="38100" dist="38100" dir="2700000" algn="tl">
                    <a:srgbClr val="000000">
                      <a:alpha val="43137"/>
                    </a:srgbClr>
                  </a:outerShdw>
                </a:effectLst>
              </a:rPr>
              <a:t> And when they were come unto a place called Golgotha, that is to say, a place of a skull, </a:t>
            </a:r>
          </a:p>
          <a:p>
            <a:pPr algn="ctr"/>
            <a:endParaRPr lang="en-GB" sz="2800" b="1" dirty="0">
              <a:effectLst>
                <a:outerShdw blurRad="38100" dist="38100" dir="2700000" algn="tl">
                  <a:srgbClr val="000000">
                    <a:alpha val="43137"/>
                  </a:srgbClr>
                </a:outerShdw>
              </a:effectLst>
            </a:endParaRPr>
          </a:p>
          <a:p>
            <a:pPr algn="ctr"/>
            <a:r>
              <a:rPr lang="en-GB" sz="2800" b="1" dirty="0">
                <a:effectLst>
                  <a:outerShdw blurRad="38100" dist="38100" dir="2700000" algn="tl">
                    <a:srgbClr val="000000">
                      <a:alpha val="43137"/>
                    </a:srgbClr>
                  </a:outerShdw>
                </a:effectLst>
              </a:rPr>
              <a:t> They gave him vinegar to drink mingled with gall: and when he had tasted thereof, he would not drink. </a:t>
            </a:r>
            <a:endParaRPr lang="en-GB" sz="2800" b="1" dirty="0" smtClean="0">
              <a:effectLst>
                <a:outerShdw blurRad="38100" dist="38100" dir="2700000" algn="tl">
                  <a:srgbClr val="000000">
                    <a:alpha val="43137"/>
                  </a:srgbClr>
                </a:outerShdw>
              </a:effectLst>
            </a:endParaRPr>
          </a:p>
          <a:p>
            <a:pPr algn="ctr"/>
            <a:r>
              <a:rPr lang="en-GB" sz="2800" b="1" dirty="0" smtClean="0">
                <a:effectLst>
                  <a:outerShdw blurRad="38100" dist="38100" dir="2700000" algn="tl">
                    <a:srgbClr val="000000">
                      <a:alpha val="43137"/>
                    </a:srgbClr>
                  </a:outerShdw>
                </a:effectLst>
              </a:rPr>
              <a:t>Mathew 27:32-61</a:t>
            </a:r>
          </a:p>
          <a:p>
            <a:pPr algn="ctr"/>
            <a:endParaRPr lang="en-GB" sz="2800" b="1"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323528" y="116632"/>
            <a:ext cx="7680960" cy="1066800"/>
          </a:xfrm>
        </p:spPr>
        <p:txBody>
          <a:bodyPr>
            <a:normAutofit/>
          </a:bodyPr>
          <a:lstStyle/>
          <a:p>
            <a:pPr algn="ctr"/>
            <a:r>
              <a:rPr lang="en-GB" b="1" i="1" u="sng" dirty="0" smtClean="0">
                <a:effectLst>
                  <a:outerShdw blurRad="38100" dist="38100" dir="2700000" algn="tl">
                    <a:srgbClr val="000000">
                      <a:alpha val="43137"/>
                    </a:srgbClr>
                  </a:outerShdw>
                </a:effectLst>
              </a:rPr>
              <a:t>Bible Reading</a:t>
            </a:r>
            <a:endParaRPr lang="en-GB" b="1" i="1" u="sng"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4941168"/>
            <a:ext cx="2619375" cy="1743075"/>
          </a:xfrm>
          <a:prstGeom prst="rect">
            <a:avLst/>
          </a:prstGeom>
        </p:spPr>
      </p:pic>
    </p:spTree>
    <p:extLst>
      <p:ext uri="{BB962C8B-B14F-4D97-AF65-F5344CB8AC3E}">
        <p14:creationId xmlns:p14="http://schemas.microsoft.com/office/powerpoint/2010/main" val="4225335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342900" indent="-342900">
              <a:buFont typeface="Arial" pitchFamily="34" charset="0"/>
              <a:buChar char="•"/>
            </a:pPr>
            <a:r>
              <a:rPr lang="en-GB" sz="2400" dirty="0" smtClean="0"/>
              <a:t>This year starts on April 19</a:t>
            </a:r>
            <a:r>
              <a:rPr lang="en-GB" sz="2400" baseline="30000" dirty="0" smtClean="0"/>
              <a:t>th</a:t>
            </a:r>
            <a:r>
              <a:rPr lang="en-GB" sz="2400" dirty="0" smtClean="0"/>
              <a:t> </a:t>
            </a:r>
          </a:p>
          <a:p>
            <a:pPr marL="342900" indent="-342900">
              <a:buFont typeface="Arial" pitchFamily="34" charset="0"/>
              <a:buChar char="•"/>
            </a:pPr>
            <a:r>
              <a:rPr lang="en-GB" sz="2400" dirty="0" smtClean="0"/>
              <a:t>Holy Saturday is sometimes known as Easter Saturday</a:t>
            </a:r>
          </a:p>
          <a:p>
            <a:pPr marL="342900" indent="-342900">
              <a:buFont typeface="Arial" pitchFamily="34" charset="0"/>
              <a:buChar char="•"/>
            </a:pPr>
            <a:r>
              <a:rPr lang="en-GB" sz="2400" dirty="0" smtClean="0"/>
              <a:t>It is also known as Easter Eve or Black Saturday</a:t>
            </a:r>
          </a:p>
          <a:p>
            <a:pPr marL="342900" indent="-342900">
              <a:buFont typeface="Arial" pitchFamily="34" charset="0"/>
              <a:buChar char="•"/>
            </a:pPr>
            <a:r>
              <a:rPr lang="en-GB" sz="2400" dirty="0" smtClean="0"/>
              <a:t>This signifies the day that Jesus Christ’s body was put into the tomb </a:t>
            </a:r>
          </a:p>
          <a:p>
            <a:pPr marL="342900" indent="-342900">
              <a:buFont typeface="Arial" pitchFamily="34" charset="0"/>
              <a:buChar char="•"/>
            </a:pPr>
            <a:endParaRPr lang="en-GB" sz="2400" dirty="0"/>
          </a:p>
        </p:txBody>
      </p:sp>
      <p:sp>
        <p:nvSpPr>
          <p:cNvPr id="3" name="Title 2"/>
          <p:cNvSpPr>
            <a:spLocks noGrp="1"/>
          </p:cNvSpPr>
          <p:nvPr>
            <p:ph type="title"/>
          </p:nvPr>
        </p:nvSpPr>
        <p:spPr/>
        <p:txBody>
          <a:bodyPr/>
          <a:lstStyle/>
          <a:p>
            <a:r>
              <a:rPr lang="en-GB" dirty="0" smtClean="0"/>
              <a:t>Holy Saturday</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3789040"/>
            <a:ext cx="4419575" cy="2941026"/>
          </a:xfrm>
          <a:prstGeom prst="rect">
            <a:avLst/>
          </a:prstGeom>
        </p:spPr>
      </p:pic>
      <p:sp>
        <p:nvSpPr>
          <p:cNvPr id="7" name="TextBox 6"/>
          <p:cNvSpPr txBox="1"/>
          <p:nvPr/>
        </p:nvSpPr>
        <p:spPr>
          <a:xfrm>
            <a:off x="755576" y="5661248"/>
            <a:ext cx="2520280" cy="369332"/>
          </a:xfrm>
          <a:prstGeom prst="rect">
            <a:avLst/>
          </a:prstGeom>
          <a:noFill/>
        </p:spPr>
        <p:txBody>
          <a:bodyPr wrap="square" rtlCol="0">
            <a:spAutoFit/>
          </a:bodyPr>
          <a:lstStyle/>
          <a:p>
            <a:r>
              <a:rPr lang="en-GB" dirty="0" smtClean="0"/>
              <a:t>By Connor mcl and ben</a:t>
            </a:r>
            <a:endParaRPr lang="en-GB" dirty="0"/>
          </a:p>
        </p:txBody>
      </p:sp>
    </p:spTree>
    <p:extLst>
      <p:ext uri="{BB962C8B-B14F-4D97-AF65-F5344CB8AC3E}">
        <p14:creationId xmlns:p14="http://schemas.microsoft.com/office/powerpoint/2010/main" val="3229589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0"/>
            <a:ext cx="2466975" cy="23488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687" y="0"/>
            <a:ext cx="1943100" cy="23526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9787" y="0"/>
            <a:ext cx="2754213" cy="234888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4" y="2348880"/>
            <a:ext cx="2466975" cy="208823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4824" y="2359766"/>
            <a:ext cx="3934963" cy="207734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4784" y="2359766"/>
            <a:ext cx="2759216" cy="2077346"/>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8" y="4437112"/>
            <a:ext cx="3777974" cy="2420888"/>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79912" y="4412771"/>
            <a:ext cx="2604872" cy="2445229"/>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74708" y="4426226"/>
            <a:ext cx="2769291" cy="2431774"/>
          </a:xfrm>
          <a:prstGeom prst="rect">
            <a:avLst/>
          </a:prstGeom>
        </p:spPr>
      </p:pic>
      <p:pic>
        <p:nvPicPr>
          <p:cNvPr id="4" name="Content Placeholder 3"/>
          <p:cNvPicPr>
            <a:picLocks noGrp="1" noChangeAspect="1"/>
          </p:cNvPicPr>
          <p:nvPr>
            <p:ph sz="quarter" idx="13"/>
          </p:nvPr>
        </p:nvPicPr>
        <p:blipFill>
          <a:blip r:embed="rId11">
            <a:extLst>
              <a:ext uri="{28A0092B-C50C-407E-A947-70E740481C1C}">
                <a14:useLocalDpi xmlns:a14="http://schemas.microsoft.com/office/drawing/2010/main" val="0"/>
              </a:ext>
            </a:extLst>
          </a:blip>
          <a:stretch>
            <a:fillRect/>
          </a:stretch>
        </p:blipFill>
        <p:spPr>
          <a:xfrm>
            <a:off x="0" y="0"/>
            <a:ext cx="1990725" cy="2348880"/>
          </a:xfrm>
        </p:spPr>
      </p:pic>
    </p:spTree>
    <p:extLst>
      <p:ext uri="{BB962C8B-B14F-4D97-AF65-F5344CB8AC3E}">
        <p14:creationId xmlns:p14="http://schemas.microsoft.com/office/powerpoint/2010/main" val="290782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7544" y="1412776"/>
            <a:ext cx="7680960" cy="3456384"/>
          </a:xfrm>
        </p:spPr>
        <p:txBody>
          <a:bodyPr>
            <a:normAutofit/>
          </a:bodyPr>
          <a:lstStyle/>
          <a:p>
            <a:pPr marL="285750" indent="-285750">
              <a:buFont typeface="Arial" pitchFamily="34" charset="0"/>
              <a:buChar char="•"/>
            </a:pPr>
            <a:r>
              <a:rPr lang="en-GB" sz="2400" dirty="0" smtClean="0"/>
              <a:t>Easter Saturday is the Saturday before Easter and the end of Lent</a:t>
            </a:r>
          </a:p>
          <a:p>
            <a:pPr marL="285750" indent="-285750">
              <a:buFont typeface="Arial" pitchFamily="34" charset="0"/>
              <a:buChar char="•"/>
            </a:pPr>
            <a:r>
              <a:rPr lang="en-GB" sz="2400" dirty="0" smtClean="0"/>
              <a:t>Many churches hold services on this special day</a:t>
            </a:r>
          </a:p>
          <a:p>
            <a:pPr marL="285750" indent="-285750">
              <a:buFont typeface="Arial" pitchFamily="34" charset="0"/>
              <a:buChar char="•"/>
            </a:pPr>
            <a:r>
              <a:rPr lang="en-GB" sz="2400" dirty="0" smtClean="0"/>
              <a:t>Holy Saturday commemorates the day that Jesus laid in the tomb</a:t>
            </a:r>
          </a:p>
          <a:p>
            <a:pPr marL="285750" indent="-285750">
              <a:buFont typeface="Arial" pitchFamily="34" charset="0"/>
              <a:buChar char="•"/>
            </a:pPr>
            <a:endParaRPr lang="en-GB" sz="2400" dirty="0"/>
          </a:p>
        </p:txBody>
      </p:sp>
      <p:sp>
        <p:nvSpPr>
          <p:cNvPr id="3" name="Title 2"/>
          <p:cNvSpPr>
            <a:spLocks noGrp="1"/>
          </p:cNvSpPr>
          <p:nvPr>
            <p:ph type="title"/>
          </p:nvPr>
        </p:nvSpPr>
        <p:spPr/>
        <p:txBody>
          <a:bodyPr/>
          <a:lstStyle/>
          <a:p>
            <a:r>
              <a:rPr lang="en-GB" dirty="0" smtClean="0"/>
              <a:t>Holy Saturday continued…</a:t>
            </a:r>
            <a:endParaRPr lang="en-GB"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4518819"/>
            <a:ext cx="3960440" cy="2339045"/>
          </a:xfrm>
          <a:prstGeom prst="rect">
            <a:avLst/>
          </a:prstGeom>
        </p:spPr>
      </p:pic>
      <p:sp>
        <p:nvSpPr>
          <p:cNvPr id="4" name="TextBox 3"/>
          <p:cNvSpPr txBox="1"/>
          <p:nvPr/>
        </p:nvSpPr>
        <p:spPr>
          <a:xfrm>
            <a:off x="-108520" y="5688341"/>
            <a:ext cx="2304256" cy="369332"/>
          </a:xfrm>
          <a:prstGeom prst="rect">
            <a:avLst/>
          </a:prstGeom>
          <a:noFill/>
        </p:spPr>
        <p:txBody>
          <a:bodyPr wrap="square" rtlCol="0">
            <a:spAutoFit/>
          </a:bodyPr>
          <a:lstStyle/>
          <a:p>
            <a:r>
              <a:rPr lang="en-GB" dirty="0" smtClean="0"/>
              <a:t>By Connor and Ben</a:t>
            </a:r>
            <a:endParaRPr lang="en-GB" dirty="0"/>
          </a:p>
        </p:txBody>
      </p:sp>
    </p:spTree>
    <p:extLst>
      <p:ext uri="{BB962C8B-B14F-4D97-AF65-F5344CB8AC3E}">
        <p14:creationId xmlns:p14="http://schemas.microsoft.com/office/powerpoint/2010/main" val="1430504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23528" y="1556792"/>
            <a:ext cx="7680960" cy="4724400"/>
          </a:xfrm>
        </p:spPr>
        <p:txBody>
          <a:bodyPr>
            <a:normAutofit/>
          </a:bodyPr>
          <a:lstStyle/>
          <a:p>
            <a:pPr marL="342900" indent="-342900">
              <a:buFont typeface="Arial" pitchFamily="34" charset="0"/>
              <a:buChar char="•"/>
            </a:pPr>
            <a:r>
              <a:rPr lang="en-GB" sz="2400" dirty="0" smtClean="0"/>
              <a:t>Jesus descended hell and set the captives free.</a:t>
            </a:r>
          </a:p>
          <a:p>
            <a:pPr marL="342900" indent="-342900">
              <a:buFont typeface="Arial" pitchFamily="34" charset="0"/>
              <a:buChar char="•"/>
            </a:pPr>
            <a:r>
              <a:rPr lang="en-GB" sz="2400" dirty="0" smtClean="0"/>
              <a:t>Jesus was put to death while soldiers were guarding his tomb</a:t>
            </a:r>
          </a:p>
          <a:p>
            <a:pPr marL="342900" indent="-342900">
              <a:buFont typeface="Arial" pitchFamily="34" charset="0"/>
              <a:buChar char="•"/>
            </a:pPr>
            <a:endParaRPr lang="en-GB" sz="2400" dirty="0"/>
          </a:p>
        </p:txBody>
      </p:sp>
      <p:sp>
        <p:nvSpPr>
          <p:cNvPr id="3" name="Title 2"/>
          <p:cNvSpPr>
            <a:spLocks noGrp="1"/>
          </p:cNvSpPr>
          <p:nvPr>
            <p:ph type="title"/>
          </p:nvPr>
        </p:nvSpPr>
        <p:spPr/>
        <p:txBody>
          <a:bodyPr/>
          <a:lstStyle/>
          <a:p>
            <a:r>
              <a:rPr lang="en-GB" dirty="0" smtClean="0"/>
              <a:t>Holy Saturday continued again…</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2461050"/>
            <a:ext cx="3644469" cy="4032448"/>
          </a:xfrm>
          <a:prstGeom prst="rect">
            <a:avLst/>
          </a:prstGeom>
        </p:spPr>
      </p:pic>
      <p:sp>
        <p:nvSpPr>
          <p:cNvPr id="5" name="TextBox 4"/>
          <p:cNvSpPr txBox="1"/>
          <p:nvPr/>
        </p:nvSpPr>
        <p:spPr>
          <a:xfrm>
            <a:off x="179512" y="5805264"/>
            <a:ext cx="2016224" cy="369332"/>
          </a:xfrm>
          <a:prstGeom prst="rect">
            <a:avLst/>
          </a:prstGeom>
          <a:noFill/>
        </p:spPr>
        <p:txBody>
          <a:bodyPr wrap="square" rtlCol="0">
            <a:spAutoFit/>
          </a:bodyPr>
          <a:lstStyle/>
          <a:p>
            <a:r>
              <a:rPr lang="en-GB" dirty="0" smtClean="0"/>
              <a:t>By Ben &amp; Connor</a:t>
            </a:r>
            <a:endParaRPr lang="en-GB" dirty="0"/>
          </a:p>
        </p:txBody>
      </p:sp>
    </p:spTree>
    <p:extLst>
      <p:ext uri="{BB962C8B-B14F-4D97-AF65-F5344CB8AC3E}">
        <p14:creationId xmlns:p14="http://schemas.microsoft.com/office/powerpoint/2010/main" val="3367411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457200" indent="-457200">
              <a:buFont typeface="Arial" pitchFamily="34" charset="0"/>
              <a:buChar char="•"/>
            </a:pPr>
            <a:r>
              <a:rPr lang="en-GB" sz="2800" dirty="0" smtClean="0"/>
              <a:t>After being crucified, Jesus lay in the tomb for two days</a:t>
            </a:r>
          </a:p>
          <a:p>
            <a:pPr marL="457200" indent="-457200">
              <a:buFont typeface="Arial" pitchFamily="34" charset="0"/>
              <a:buChar char="•"/>
            </a:pPr>
            <a:r>
              <a:rPr lang="en-GB" sz="2800" dirty="0"/>
              <a:t>Early Sunday morning, Mary Magdalene and </a:t>
            </a:r>
            <a:r>
              <a:rPr lang="en-GB" sz="2800" dirty="0" smtClean="0"/>
              <a:t>some other </a:t>
            </a:r>
            <a:r>
              <a:rPr lang="en-GB" sz="2800" dirty="0"/>
              <a:t>women went to the tomb with the spices they had </a:t>
            </a:r>
            <a:r>
              <a:rPr lang="en-GB" sz="2800" dirty="0" smtClean="0"/>
              <a:t>prepared</a:t>
            </a:r>
          </a:p>
          <a:p>
            <a:pPr marL="457200" indent="-457200">
              <a:buFont typeface="Arial" pitchFamily="34" charset="0"/>
              <a:buChar char="•"/>
            </a:pPr>
            <a:r>
              <a:rPr lang="en-GB" sz="2800" dirty="0"/>
              <a:t>When they arrived, they found the tomb had been opened already. When they went in, they did not find Jesus' body, and they wondered what had happened.</a:t>
            </a:r>
            <a:endParaRPr lang="en-GB" sz="2800" dirty="0" smtClean="0"/>
          </a:p>
          <a:p>
            <a:pPr marL="457200" indent="-457200">
              <a:buFont typeface="Arial" pitchFamily="34" charset="0"/>
              <a:buChar char="•"/>
            </a:pPr>
            <a:endParaRPr lang="en-GB" sz="2800" dirty="0"/>
          </a:p>
        </p:txBody>
      </p:sp>
      <p:sp>
        <p:nvSpPr>
          <p:cNvPr id="3" name="Title 2"/>
          <p:cNvSpPr>
            <a:spLocks noGrp="1"/>
          </p:cNvSpPr>
          <p:nvPr>
            <p:ph type="title"/>
          </p:nvPr>
        </p:nvSpPr>
        <p:spPr/>
        <p:txBody>
          <a:bodyPr/>
          <a:lstStyle/>
          <a:p>
            <a:pPr algn="ctr"/>
            <a:r>
              <a:rPr lang="en-GB" dirty="0" smtClean="0"/>
              <a:t>Easter Sunday</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36614">
            <a:off x="6974253" y="4998065"/>
            <a:ext cx="1961254" cy="1591057"/>
          </a:xfrm>
          <a:prstGeom prst="rect">
            <a:avLst/>
          </a:prstGeom>
        </p:spPr>
      </p:pic>
      <p:sp>
        <p:nvSpPr>
          <p:cNvPr id="6" name="TextBox 5"/>
          <p:cNvSpPr txBox="1"/>
          <p:nvPr/>
        </p:nvSpPr>
        <p:spPr>
          <a:xfrm rot="21053111">
            <a:off x="3419872" y="6021288"/>
            <a:ext cx="2520280" cy="646331"/>
          </a:xfrm>
          <a:prstGeom prst="rect">
            <a:avLst/>
          </a:prstGeom>
          <a:noFill/>
        </p:spPr>
        <p:txBody>
          <a:bodyPr wrap="square" rtlCol="0">
            <a:spAutoFit/>
          </a:bodyPr>
          <a:lstStyle/>
          <a:p>
            <a:r>
              <a:rPr lang="en-GB" dirty="0" smtClean="0"/>
              <a:t>Alice &amp; Emma </a:t>
            </a:r>
          </a:p>
          <a:p>
            <a:endParaRPr lang="en-GB" dirty="0"/>
          </a:p>
        </p:txBody>
      </p:sp>
    </p:spTree>
    <p:extLst>
      <p:ext uri="{BB962C8B-B14F-4D97-AF65-F5344CB8AC3E}">
        <p14:creationId xmlns:p14="http://schemas.microsoft.com/office/powerpoint/2010/main" val="8756042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457200" indent="-457200">
              <a:buFont typeface="Arial" pitchFamily="34" charset="0"/>
              <a:buChar char="•"/>
            </a:pPr>
            <a:r>
              <a:rPr lang="en-GB" sz="2800" dirty="0" smtClean="0"/>
              <a:t>Mary Magdalene was confused, but then she heard a man’s voice from behind her. She turned around to see a familiar face. </a:t>
            </a:r>
          </a:p>
          <a:p>
            <a:pPr marL="457200" indent="-457200">
              <a:buFont typeface="Arial" pitchFamily="34" charset="0"/>
              <a:buChar char="•"/>
            </a:pPr>
            <a:r>
              <a:rPr lang="en-GB" sz="2800" dirty="0" smtClean="0"/>
              <a:t>It was Jesus! He had Risen!</a:t>
            </a:r>
          </a:p>
          <a:p>
            <a:pPr marL="457200" indent="-457200">
              <a:buFont typeface="Arial" pitchFamily="34" charset="0"/>
              <a:buChar char="•"/>
            </a:pPr>
            <a:r>
              <a:rPr lang="en-GB" sz="2800" dirty="0" smtClean="0"/>
              <a:t>Jesus said “Don’t hold on to me ,</a:t>
            </a:r>
            <a:r>
              <a:rPr lang="en-GB" sz="2800" dirty="0" err="1" smtClean="0"/>
              <a:t>i</a:t>
            </a:r>
            <a:r>
              <a:rPr lang="en-GB" sz="2800" dirty="0" smtClean="0"/>
              <a:t> have not yet returned to the father but go to my disciples and tell them I am ascending to heaven”</a:t>
            </a:r>
          </a:p>
          <a:p>
            <a:pPr marL="457200" indent="-457200">
              <a:buFont typeface="Arial" pitchFamily="34" charset="0"/>
              <a:buChar char="•"/>
            </a:pPr>
            <a:r>
              <a:rPr lang="en-GB" sz="2800" dirty="0" smtClean="0"/>
              <a:t>Mary Magdalene went and said to the disciples, “I have seen the Lord”    </a:t>
            </a:r>
            <a:endParaRPr lang="en-GB" sz="2800" dirty="0"/>
          </a:p>
        </p:txBody>
      </p:sp>
      <p:sp>
        <p:nvSpPr>
          <p:cNvPr id="3" name="Title 2"/>
          <p:cNvSpPr>
            <a:spLocks noGrp="1"/>
          </p:cNvSpPr>
          <p:nvPr>
            <p:ph type="title"/>
          </p:nvPr>
        </p:nvSpPr>
        <p:spPr/>
        <p:txBody>
          <a:bodyPr/>
          <a:lstStyle/>
          <a:p>
            <a:r>
              <a:rPr lang="en-GB" dirty="0" smtClean="0"/>
              <a:t>Easter Sunday continued</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55214">
            <a:off x="6930500" y="5102498"/>
            <a:ext cx="1930732" cy="15662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75883">
            <a:off x="7009298" y="349203"/>
            <a:ext cx="1898095" cy="1421739"/>
          </a:xfrm>
          <a:prstGeom prst="rect">
            <a:avLst/>
          </a:prstGeom>
        </p:spPr>
      </p:pic>
      <p:sp>
        <p:nvSpPr>
          <p:cNvPr id="6" name="TextBox 5"/>
          <p:cNvSpPr txBox="1"/>
          <p:nvPr/>
        </p:nvSpPr>
        <p:spPr>
          <a:xfrm rot="21187005">
            <a:off x="2843809" y="6212168"/>
            <a:ext cx="3456384" cy="369332"/>
          </a:xfrm>
          <a:prstGeom prst="rect">
            <a:avLst/>
          </a:prstGeom>
          <a:noFill/>
        </p:spPr>
        <p:txBody>
          <a:bodyPr wrap="square" rtlCol="0">
            <a:spAutoFit/>
          </a:bodyPr>
          <a:lstStyle/>
          <a:p>
            <a:r>
              <a:rPr lang="en-GB" dirty="0" smtClean="0"/>
              <a:t>Alice &amp; Emma</a:t>
            </a:r>
            <a:endParaRPr lang="en-GB" dirty="0"/>
          </a:p>
        </p:txBody>
      </p:sp>
    </p:spTree>
    <p:extLst>
      <p:ext uri="{BB962C8B-B14F-4D97-AF65-F5344CB8AC3E}">
        <p14:creationId xmlns:p14="http://schemas.microsoft.com/office/powerpoint/2010/main" val="4289533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Palm Sunday</a:t>
            </a:r>
            <a:endParaRPr lang="en-GB" dirty="0"/>
          </a:p>
        </p:txBody>
      </p:sp>
      <p:sp>
        <p:nvSpPr>
          <p:cNvPr id="6" name="TextBox 5"/>
          <p:cNvSpPr txBox="1"/>
          <p:nvPr/>
        </p:nvSpPr>
        <p:spPr>
          <a:xfrm>
            <a:off x="683568" y="2132856"/>
            <a:ext cx="7992888" cy="5386090"/>
          </a:xfrm>
          <a:prstGeom prst="rect">
            <a:avLst/>
          </a:prstGeom>
          <a:noFill/>
        </p:spPr>
        <p:txBody>
          <a:bodyPr wrap="square" rtlCol="0">
            <a:spAutoFit/>
          </a:bodyPr>
          <a:lstStyle/>
          <a:p>
            <a:pPr marL="285750" indent="-285750">
              <a:buFont typeface="Arial" pitchFamily="34" charset="0"/>
              <a:buChar char="•"/>
            </a:pPr>
            <a:r>
              <a:rPr lang="en-GB" sz="2000" b="1" dirty="0" smtClean="0"/>
              <a:t>  Palm </a:t>
            </a:r>
            <a:r>
              <a:rPr lang="en-GB" sz="2000" b="1" dirty="0"/>
              <a:t>Sunday</a:t>
            </a:r>
            <a:r>
              <a:rPr lang="en-GB" sz="2000" dirty="0"/>
              <a:t> is the sixth Sunday of </a:t>
            </a:r>
            <a:r>
              <a:rPr lang="en-GB" sz="2000" b="1" dirty="0"/>
              <a:t>Lent</a:t>
            </a:r>
            <a:r>
              <a:rPr lang="en-GB" sz="2000" dirty="0"/>
              <a:t> and the last Sunday before </a:t>
            </a:r>
            <a:r>
              <a:rPr lang="en-GB" sz="2000" b="1" dirty="0"/>
              <a:t>Easter</a:t>
            </a:r>
            <a:r>
              <a:rPr lang="en-GB" sz="2000" dirty="0"/>
              <a:t>. It is also known as Passion Sunday, Willow Sunday, and Flower Sunday. </a:t>
            </a:r>
          </a:p>
          <a:p>
            <a:r>
              <a:rPr lang="en-GB" sz="2000" dirty="0" smtClean="0"/>
              <a:t> </a:t>
            </a:r>
          </a:p>
          <a:p>
            <a:pPr marL="285750" indent="-285750">
              <a:buFont typeface="Arial" pitchFamily="34" charset="0"/>
              <a:buChar char="•"/>
            </a:pPr>
            <a:r>
              <a:rPr lang="en-GB" sz="2000" dirty="0" smtClean="0"/>
              <a:t> Palm </a:t>
            </a:r>
            <a:r>
              <a:rPr lang="en-GB" sz="2000" dirty="0"/>
              <a:t>Sunday commemorates the triumphal entry of Jesus into Jerusalem, where he would be crucified five days later</a:t>
            </a:r>
            <a:r>
              <a:rPr lang="en-GB" sz="2000" dirty="0" smtClean="0"/>
              <a:t>.</a:t>
            </a:r>
          </a:p>
          <a:p>
            <a:r>
              <a:rPr lang="en-GB" sz="2000" dirty="0" smtClean="0"/>
              <a:t> </a:t>
            </a:r>
          </a:p>
          <a:p>
            <a:pPr marL="342900" indent="-342900">
              <a:buFont typeface="Arial" pitchFamily="34" charset="0"/>
              <a:buChar char="•"/>
            </a:pPr>
            <a:r>
              <a:rPr lang="en-GB" sz="2000" dirty="0" smtClean="0"/>
              <a:t>According </a:t>
            </a:r>
            <a:r>
              <a:rPr lang="en-GB" sz="2000" dirty="0"/>
              <a:t>to the Gospels, Jesus rode into town on a donkey as exuberant crowds hailed him as the Messiah and spread out palm branches and cloaks in his </a:t>
            </a:r>
            <a:r>
              <a:rPr lang="en-GB" sz="2000" dirty="0" smtClean="0"/>
              <a:t>path.</a:t>
            </a:r>
          </a:p>
          <a:p>
            <a:pPr marL="342900" indent="-342900">
              <a:buFont typeface="Arial" pitchFamily="34" charset="0"/>
              <a:buChar char="•"/>
            </a:pPr>
            <a:endParaRPr lang="en-GB" sz="2000" dirty="0"/>
          </a:p>
          <a:p>
            <a:pPr marL="342900" indent="-342900">
              <a:buFont typeface="Arial" pitchFamily="34" charset="0"/>
              <a:buChar char="•"/>
            </a:pPr>
            <a:r>
              <a:rPr lang="en-GB" sz="2000" dirty="0"/>
              <a:t>The event commemorated on Palm Sunday is told in all four gospels (Matthew 21, Mark 11, Luke 19, John 12).</a:t>
            </a:r>
          </a:p>
          <a:p>
            <a:endParaRPr lang="en-GB" sz="2000" dirty="0" smtClean="0"/>
          </a:p>
          <a:p>
            <a:pPr marL="342900" indent="-342900">
              <a:buFont typeface="Arial" pitchFamily="34" charset="0"/>
              <a:buChar char="•"/>
            </a:pPr>
            <a:endParaRPr lang="en-GB" sz="2000" dirty="0"/>
          </a:p>
          <a:p>
            <a:pPr marL="342900" indent="-342900">
              <a:buFont typeface="Arial" pitchFamily="34" charset="0"/>
              <a:buChar char="•"/>
            </a:pPr>
            <a:endParaRPr lang="en-GB" sz="2000" dirty="0" smtClean="0"/>
          </a:p>
          <a:p>
            <a:pPr marL="285750" indent="-285750">
              <a:buFont typeface="Arial" pitchFamily="34" charset="0"/>
              <a:buChar char="•"/>
            </a:pPr>
            <a:endParaRPr lang="en-GB" sz="2400" dirty="0"/>
          </a:p>
        </p:txBody>
      </p:sp>
      <p:pic>
        <p:nvPicPr>
          <p:cNvPr id="10" name="Content Placeholder 9"/>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220072" y="260648"/>
            <a:ext cx="2664296" cy="1671501"/>
          </a:xfrm>
        </p:spPr>
      </p:pic>
    </p:spTree>
    <p:extLst>
      <p:ext uri="{BB962C8B-B14F-4D97-AF65-F5344CB8AC3E}">
        <p14:creationId xmlns:p14="http://schemas.microsoft.com/office/powerpoint/2010/main" val="40413137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092280" y="188640"/>
            <a:ext cx="1628775" cy="1905000"/>
          </a:xfrm>
        </p:spPr>
      </p:pic>
      <p:sp>
        <p:nvSpPr>
          <p:cNvPr id="3" name="Title 2"/>
          <p:cNvSpPr>
            <a:spLocks noGrp="1"/>
          </p:cNvSpPr>
          <p:nvPr>
            <p:ph type="title"/>
          </p:nvPr>
        </p:nvSpPr>
        <p:spPr>
          <a:xfrm>
            <a:off x="323528" y="188640"/>
            <a:ext cx="7680960" cy="1066800"/>
          </a:xfrm>
        </p:spPr>
        <p:txBody>
          <a:bodyPr/>
          <a:lstStyle/>
          <a:p>
            <a:r>
              <a:rPr lang="en-GB" dirty="0" smtClean="0"/>
              <a:t>Palm Sunday continued</a:t>
            </a:r>
            <a:endParaRPr lang="en-GB" dirty="0"/>
          </a:p>
        </p:txBody>
      </p:sp>
      <p:sp>
        <p:nvSpPr>
          <p:cNvPr id="6" name="TextBox 5"/>
          <p:cNvSpPr txBox="1"/>
          <p:nvPr/>
        </p:nvSpPr>
        <p:spPr>
          <a:xfrm>
            <a:off x="683568" y="2564904"/>
            <a:ext cx="8064896" cy="5786199"/>
          </a:xfrm>
          <a:prstGeom prst="rect">
            <a:avLst/>
          </a:prstGeom>
          <a:noFill/>
        </p:spPr>
        <p:txBody>
          <a:bodyPr wrap="square" rtlCol="0">
            <a:spAutoFit/>
          </a:bodyPr>
          <a:lstStyle/>
          <a:p>
            <a:endParaRPr lang="en-GB" sz="2000" dirty="0" smtClean="0"/>
          </a:p>
          <a:p>
            <a:pPr marL="342900" indent="-342900">
              <a:buFont typeface="Arial" pitchFamily="34" charset="0"/>
              <a:buChar char="•"/>
            </a:pPr>
            <a:r>
              <a:rPr lang="en-GB" sz="2000" dirty="0"/>
              <a:t>The Matthew narrative, the one most commonly read in services on Palm Sunday, tells the story this way: </a:t>
            </a:r>
            <a:endParaRPr lang="en-GB" sz="2000" dirty="0" smtClean="0"/>
          </a:p>
          <a:p>
            <a:pPr marL="342900" indent="-342900">
              <a:buFont typeface="Arial" pitchFamily="34" charset="0"/>
              <a:buChar char="•"/>
            </a:pPr>
            <a:endParaRPr lang="en-GB" sz="2000" dirty="0"/>
          </a:p>
          <a:p>
            <a:pPr marL="342900" indent="-342900">
              <a:buFont typeface="Arial" pitchFamily="34" charset="0"/>
              <a:buChar char="•"/>
            </a:pPr>
            <a:r>
              <a:rPr lang="en-GB" sz="2000" dirty="0"/>
              <a:t>As they approached Jerusalem and came to </a:t>
            </a:r>
            <a:r>
              <a:rPr lang="en-GB" sz="2000" dirty="0" err="1"/>
              <a:t>Bethphage</a:t>
            </a:r>
            <a:r>
              <a:rPr lang="en-GB" sz="2000" dirty="0"/>
              <a:t> on the Mount of </a:t>
            </a:r>
            <a:r>
              <a:rPr lang="en-GB" sz="2000" dirty="0" smtClean="0"/>
              <a:t>Olives</a:t>
            </a:r>
          </a:p>
          <a:p>
            <a:pPr marL="342900" indent="-342900">
              <a:buFont typeface="Arial" pitchFamily="34" charset="0"/>
              <a:buChar char="•"/>
            </a:pPr>
            <a:endParaRPr lang="en-GB" sz="2000" dirty="0"/>
          </a:p>
          <a:p>
            <a:pPr marL="342900" indent="-342900">
              <a:buFont typeface="Arial" pitchFamily="34" charset="0"/>
              <a:buChar char="•"/>
            </a:pPr>
            <a:r>
              <a:rPr lang="en-GB" sz="2000" dirty="0" smtClean="0"/>
              <a:t>Jesus </a:t>
            </a:r>
            <a:r>
              <a:rPr lang="en-GB" sz="2000" dirty="0"/>
              <a:t>sent two disciples, saying to them, "Go to the village ahead of you, and at once you will find a donkey tied there, with her colt by her</a:t>
            </a:r>
            <a:r>
              <a:rPr lang="en-GB" sz="2000" dirty="0" smtClean="0"/>
              <a:t>.</a:t>
            </a:r>
          </a:p>
          <a:p>
            <a:pPr marL="342900" indent="-342900">
              <a:buFont typeface="Arial" pitchFamily="34" charset="0"/>
              <a:buChar char="•"/>
            </a:pPr>
            <a:endParaRPr lang="en-GB" sz="2000" dirty="0"/>
          </a:p>
          <a:p>
            <a:pPr marL="342900" indent="-342900">
              <a:buFont typeface="Arial" pitchFamily="34" charset="0"/>
              <a:buChar char="•"/>
            </a:pPr>
            <a:r>
              <a:rPr lang="en-GB" sz="2000" dirty="0" smtClean="0"/>
              <a:t>Untie </a:t>
            </a:r>
            <a:r>
              <a:rPr lang="en-GB" sz="2000" dirty="0"/>
              <a:t>them and bring them to me. If anyone says anything to you, tell him that the Lord needs them, and he will send them right away...</a:t>
            </a:r>
            <a:br>
              <a:rPr lang="en-GB" sz="2000" dirty="0"/>
            </a:br>
            <a:r>
              <a:rPr lang="en-GB" sz="2000" dirty="0"/>
              <a:t/>
            </a:r>
            <a:br>
              <a:rPr lang="en-GB" sz="2000" dirty="0"/>
            </a:br>
            <a:r>
              <a:rPr lang="en-GB" sz="2000" dirty="0" smtClean="0"/>
              <a:t> </a:t>
            </a:r>
            <a:endParaRPr lang="en-GB" sz="2000" dirty="0"/>
          </a:p>
          <a:p>
            <a:pPr marL="342900" indent="-342900">
              <a:buFont typeface="Arial" pitchFamily="34" charset="0"/>
              <a:buChar char="•"/>
            </a:pPr>
            <a:endParaRPr lang="en-GB" sz="2400" dirty="0" smtClean="0"/>
          </a:p>
          <a:p>
            <a:endParaRPr lang="en-GB" sz="2400" dirty="0"/>
          </a:p>
          <a:p>
            <a:endParaRPr lang="en-GB" sz="2400" dirty="0"/>
          </a:p>
          <a:p>
            <a:endParaRPr lang="en-GB" dirty="0"/>
          </a:p>
        </p:txBody>
      </p:sp>
    </p:spTree>
    <p:extLst>
      <p:ext uri="{BB962C8B-B14F-4D97-AF65-F5344CB8AC3E}">
        <p14:creationId xmlns:p14="http://schemas.microsoft.com/office/powerpoint/2010/main" val="34484338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300192" y="116632"/>
            <a:ext cx="2390775" cy="1905000"/>
          </a:xfrm>
        </p:spPr>
      </p:pic>
      <p:sp>
        <p:nvSpPr>
          <p:cNvPr id="3" name="Title 2"/>
          <p:cNvSpPr>
            <a:spLocks noGrp="1"/>
          </p:cNvSpPr>
          <p:nvPr>
            <p:ph type="title"/>
          </p:nvPr>
        </p:nvSpPr>
        <p:spPr/>
        <p:txBody>
          <a:bodyPr/>
          <a:lstStyle/>
          <a:p>
            <a:r>
              <a:rPr lang="en-GB" dirty="0" smtClean="0"/>
              <a:t>Palm Sunday continued</a:t>
            </a:r>
            <a:endParaRPr lang="en-GB" dirty="0"/>
          </a:p>
        </p:txBody>
      </p:sp>
      <p:sp>
        <p:nvSpPr>
          <p:cNvPr id="6" name="TextBox 5"/>
          <p:cNvSpPr txBox="1"/>
          <p:nvPr/>
        </p:nvSpPr>
        <p:spPr>
          <a:xfrm>
            <a:off x="683568" y="2204864"/>
            <a:ext cx="7128792" cy="4401205"/>
          </a:xfrm>
          <a:prstGeom prst="rect">
            <a:avLst/>
          </a:prstGeom>
          <a:noFill/>
        </p:spPr>
        <p:txBody>
          <a:bodyPr wrap="square" rtlCol="0">
            <a:spAutoFit/>
          </a:bodyPr>
          <a:lstStyle/>
          <a:p>
            <a:pPr marL="285750" indent="-285750">
              <a:buFont typeface="Arial" pitchFamily="34" charset="0"/>
              <a:buChar char="•"/>
            </a:pPr>
            <a:r>
              <a:rPr lang="en-GB" sz="2000" dirty="0"/>
              <a:t>The disciples went and did as Jesus had instructed them. They brought the donkey and the colt, placed their cloaks on them, and Jesus sat on them</a:t>
            </a:r>
            <a:r>
              <a:rPr lang="en-GB" sz="2000" dirty="0" smtClean="0"/>
              <a:t>.</a:t>
            </a:r>
          </a:p>
          <a:p>
            <a:pPr marL="285750" indent="-285750">
              <a:buFont typeface="Arial" pitchFamily="34" charset="0"/>
              <a:buChar char="•"/>
            </a:pPr>
            <a:endParaRPr lang="en-GB" sz="2000" dirty="0"/>
          </a:p>
          <a:p>
            <a:pPr marL="285750" indent="-285750">
              <a:buFont typeface="Arial" pitchFamily="34" charset="0"/>
              <a:buChar char="•"/>
            </a:pPr>
            <a:r>
              <a:rPr lang="en-GB" sz="2000" dirty="0"/>
              <a:t>A very large crowd spread their cloaks on the road, while others cut branches from the trees and spread them on the road. </a:t>
            </a:r>
          </a:p>
          <a:p>
            <a:pPr marL="285750" indent="-285750">
              <a:buFont typeface="Arial" pitchFamily="34" charset="0"/>
              <a:buChar char="•"/>
            </a:pPr>
            <a:endParaRPr lang="en-GB" sz="2000" dirty="0"/>
          </a:p>
          <a:p>
            <a:pPr marL="285750" indent="-285750">
              <a:buFont typeface="Arial" pitchFamily="34" charset="0"/>
              <a:buChar char="•"/>
            </a:pPr>
            <a:r>
              <a:rPr lang="en-GB" sz="2000" dirty="0" smtClean="0"/>
              <a:t> </a:t>
            </a:r>
            <a:r>
              <a:rPr lang="en-GB" sz="2000" dirty="0"/>
              <a:t>The crowds that went ahead of him and those that followed shouted, "Hosanna to the Son of David! Blessed is he who comes in the name of the Lord! Hosanna in the highest</a:t>
            </a:r>
            <a:r>
              <a:rPr lang="en-GB" sz="2000" dirty="0" smtClean="0"/>
              <a:t>!“</a:t>
            </a:r>
          </a:p>
          <a:p>
            <a:pPr marL="285750" indent="-285750">
              <a:buFont typeface="Arial" pitchFamily="34" charset="0"/>
              <a:buChar char="•"/>
            </a:pPr>
            <a:endParaRPr lang="en-GB" sz="2000" dirty="0"/>
          </a:p>
          <a:p>
            <a:pPr marL="285750" indent="-285750">
              <a:buFont typeface="Arial" pitchFamily="34" charset="0"/>
              <a:buChar char="•"/>
            </a:pPr>
            <a:r>
              <a:rPr lang="en-GB" sz="2000" dirty="0"/>
              <a:t>When Jesus entered Jerusalem, the whole city was stirred and asked, "Who is this?" the crowds answered, "This is Jesus, the prophet from Nazareth in </a:t>
            </a:r>
            <a:r>
              <a:rPr lang="en-GB" sz="2000" dirty="0" smtClean="0"/>
              <a:t>Galilee." </a:t>
            </a:r>
            <a:r>
              <a:rPr lang="en-GB" sz="2000" dirty="0"/>
              <a:t>(Matthew 21:1-3, 6-11) </a:t>
            </a:r>
            <a:r>
              <a:rPr lang="en-GB" sz="2000" dirty="0" smtClean="0"/>
              <a:t> </a:t>
            </a:r>
            <a:endParaRPr lang="en-GB" sz="2000" dirty="0"/>
          </a:p>
        </p:txBody>
      </p:sp>
    </p:spTree>
    <p:extLst>
      <p:ext uri="{BB962C8B-B14F-4D97-AF65-F5344CB8AC3E}">
        <p14:creationId xmlns:p14="http://schemas.microsoft.com/office/powerpoint/2010/main" val="26883348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88566" y="1412776"/>
            <a:ext cx="7416824" cy="3384376"/>
          </a:xfrm>
        </p:spPr>
        <p:txBody>
          <a:bodyPr>
            <a:noAutofit/>
          </a:bodyPr>
          <a:lstStyle/>
          <a:p>
            <a:pPr marL="285750" indent="-285750">
              <a:buFont typeface="Arial" pitchFamily="34" charset="0"/>
              <a:buChar char="•"/>
            </a:pPr>
            <a:r>
              <a:rPr lang="en-GB" sz="3200" dirty="0"/>
              <a:t>Jesus had a very busy week during His last week on earth known </a:t>
            </a:r>
            <a:r>
              <a:rPr lang="en-GB" sz="3200" dirty="0" smtClean="0"/>
              <a:t>as Holy Week </a:t>
            </a:r>
            <a:r>
              <a:rPr lang="en-GB" sz="3200" dirty="0"/>
              <a:t>or Passion </a:t>
            </a:r>
            <a:r>
              <a:rPr lang="en-GB" sz="3200" dirty="0" smtClean="0"/>
              <a:t>Week </a:t>
            </a:r>
          </a:p>
          <a:p>
            <a:pPr marL="285750" indent="-285750">
              <a:buFont typeface="Arial" pitchFamily="34" charset="0"/>
              <a:buChar char="•"/>
            </a:pPr>
            <a:r>
              <a:rPr lang="en-GB" sz="3200" dirty="0"/>
              <a:t>Jesus had ridden into Jerusalem on Palm Sunday and the people lined the road with their cloaks and palm leaves. As Jesus rode into Jerusalem on a new donkey that had never been ridden before, He wept over the devastation of Jerusalem </a:t>
            </a:r>
            <a:endParaRPr lang="en-GB" sz="3200" dirty="0" smtClean="0"/>
          </a:p>
          <a:p>
            <a:pPr marL="285750" indent="-285750">
              <a:buFont typeface="Arial" pitchFamily="34" charset="0"/>
              <a:buChar char="•"/>
            </a:pPr>
            <a:endParaRPr lang="en-GB" sz="3200" dirty="0" smtClean="0"/>
          </a:p>
        </p:txBody>
      </p:sp>
      <p:sp>
        <p:nvSpPr>
          <p:cNvPr id="3" name="Title 2"/>
          <p:cNvSpPr>
            <a:spLocks noGrp="1"/>
          </p:cNvSpPr>
          <p:nvPr>
            <p:ph type="title"/>
          </p:nvPr>
        </p:nvSpPr>
        <p:spPr/>
        <p:txBody>
          <a:bodyPr/>
          <a:lstStyle/>
          <a:p>
            <a:r>
              <a:rPr lang="en-GB" dirty="0" smtClean="0"/>
              <a:t>Holy Monday</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255" y="17868"/>
            <a:ext cx="2146394" cy="1538924"/>
          </a:xfrm>
          <a:prstGeom prst="rect">
            <a:avLst/>
          </a:prstGeom>
        </p:spPr>
      </p:pic>
      <p:sp>
        <p:nvSpPr>
          <p:cNvPr id="6" name="TextBox 5"/>
          <p:cNvSpPr txBox="1"/>
          <p:nvPr/>
        </p:nvSpPr>
        <p:spPr>
          <a:xfrm>
            <a:off x="6228184" y="6237312"/>
            <a:ext cx="2921465" cy="369332"/>
          </a:xfrm>
          <a:prstGeom prst="rect">
            <a:avLst/>
          </a:prstGeom>
          <a:noFill/>
        </p:spPr>
        <p:txBody>
          <a:bodyPr wrap="square" rtlCol="0">
            <a:spAutoFit/>
          </a:bodyPr>
          <a:lstStyle/>
          <a:p>
            <a:r>
              <a:rPr lang="en-GB" dirty="0" smtClean="0"/>
              <a:t>Cara &amp; Jenna</a:t>
            </a:r>
            <a:endParaRPr lang="en-GB" dirty="0"/>
          </a:p>
        </p:txBody>
      </p:sp>
    </p:spTree>
    <p:extLst>
      <p:ext uri="{BB962C8B-B14F-4D97-AF65-F5344CB8AC3E}">
        <p14:creationId xmlns:p14="http://schemas.microsoft.com/office/powerpoint/2010/main" val="3769410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680960" cy="4724400"/>
          </a:xfrm>
        </p:spPr>
        <p:txBody>
          <a:bodyPr>
            <a:noAutofit/>
          </a:bodyPr>
          <a:lstStyle/>
          <a:p>
            <a:pPr marL="285750" indent="-285750">
              <a:buFont typeface="Arial" pitchFamily="34" charset="0"/>
              <a:buChar char="•"/>
            </a:pPr>
            <a:r>
              <a:rPr lang="en-GB" sz="3200" dirty="0"/>
              <a:t>Jesus cursed the barren fig tree. </a:t>
            </a:r>
            <a:endParaRPr lang="en-GB" sz="3200" dirty="0" smtClean="0"/>
          </a:p>
          <a:p>
            <a:pPr marL="285750" indent="-285750">
              <a:buFont typeface="Arial" pitchFamily="34" charset="0"/>
              <a:buChar char="•"/>
            </a:pPr>
            <a:r>
              <a:rPr lang="en-GB" sz="3200" dirty="0" smtClean="0"/>
              <a:t>Jesus </a:t>
            </a:r>
            <a:r>
              <a:rPr lang="en-GB" sz="3200" dirty="0"/>
              <a:t>was hungry and he went to the fig tree to get something to eat, but when He approached it, He saw that it was barren. It was not the time for figs, but it was understood that once a fig tree had leaves, it should also have figs.</a:t>
            </a:r>
          </a:p>
        </p:txBody>
      </p:sp>
      <p:sp>
        <p:nvSpPr>
          <p:cNvPr id="3" name="Title 2"/>
          <p:cNvSpPr>
            <a:spLocks noGrp="1"/>
          </p:cNvSpPr>
          <p:nvPr>
            <p:ph type="title"/>
          </p:nvPr>
        </p:nvSpPr>
        <p:spPr/>
        <p:txBody>
          <a:bodyPr/>
          <a:lstStyle/>
          <a:p>
            <a:r>
              <a:rPr lang="en-GB" dirty="0" smtClean="0"/>
              <a:t>Holy Monday continued</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4587822"/>
            <a:ext cx="1890049" cy="2043163"/>
          </a:xfrm>
          <a:prstGeom prst="rect">
            <a:avLst/>
          </a:prstGeom>
        </p:spPr>
      </p:pic>
      <p:sp>
        <p:nvSpPr>
          <p:cNvPr id="5" name="TextBox 4"/>
          <p:cNvSpPr txBox="1"/>
          <p:nvPr/>
        </p:nvSpPr>
        <p:spPr>
          <a:xfrm>
            <a:off x="683568" y="6237312"/>
            <a:ext cx="2921465" cy="369332"/>
          </a:xfrm>
          <a:prstGeom prst="rect">
            <a:avLst/>
          </a:prstGeom>
          <a:noFill/>
        </p:spPr>
        <p:txBody>
          <a:bodyPr wrap="square" rtlCol="0">
            <a:spAutoFit/>
          </a:bodyPr>
          <a:lstStyle/>
          <a:p>
            <a:r>
              <a:rPr lang="en-GB" dirty="0" smtClean="0"/>
              <a:t>Cara &amp; Jenna</a:t>
            </a:r>
            <a:endParaRPr lang="en-GB" dirty="0"/>
          </a:p>
        </p:txBody>
      </p:sp>
    </p:spTree>
    <p:extLst>
      <p:ext uri="{BB962C8B-B14F-4D97-AF65-F5344CB8AC3E}">
        <p14:creationId xmlns:p14="http://schemas.microsoft.com/office/powerpoint/2010/main" val="3950470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GB" sz="3200" dirty="0" smtClean="0"/>
              <a:t>On Tuesday morning Jesus returned to Jerusalem. They passed the withered fig tree on their way and Jesus taught them about faith</a:t>
            </a:r>
          </a:p>
          <a:p>
            <a:r>
              <a:rPr lang="en-GB" sz="3200" dirty="0" smtClean="0"/>
              <a:t>Jesus entered the temple courts and while he was teaching the chief priests and the elders of the people came to him .By what authority are you doing with these things? They asked and who gave you this authority.</a:t>
            </a:r>
            <a:endParaRPr lang="en-GB" sz="3200" dirty="0"/>
          </a:p>
        </p:txBody>
      </p:sp>
      <p:sp>
        <p:nvSpPr>
          <p:cNvPr id="3" name="Title 2"/>
          <p:cNvSpPr>
            <a:spLocks noGrp="1"/>
          </p:cNvSpPr>
          <p:nvPr>
            <p:ph type="title"/>
          </p:nvPr>
        </p:nvSpPr>
        <p:spPr>
          <a:xfrm>
            <a:off x="352426" y="0"/>
            <a:ext cx="7680960" cy="1295400"/>
          </a:xfrm>
        </p:spPr>
        <p:txBody>
          <a:bodyPr>
            <a:noAutofit/>
          </a:bodyPr>
          <a:lstStyle/>
          <a:p>
            <a:pPr algn="ctr"/>
            <a:r>
              <a:rPr lang="en-GB" sz="8000" dirty="0" smtClean="0"/>
              <a:t>Holy Tuesday</a:t>
            </a:r>
            <a:endParaRPr lang="en-GB" sz="8000" dirty="0"/>
          </a:p>
        </p:txBody>
      </p:sp>
      <p:sp>
        <p:nvSpPr>
          <p:cNvPr id="4" name="TextBox 3"/>
          <p:cNvSpPr txBox="1"/>
          <p:nvPr/>
        </p:nvSpPr>
        <p:spPr>
          <a:xfrm>
            <a:off x="6228184" y="6237312"/>
            <a:ext cx="2921465" cy="369332"/>
          </a:xfrm>
          <a:prstGeom prst="rect">
            <a:avLst/>
          </a:prstGeom>
          <a:noFill/>
        </p:spPr>
        <p:txBody>
          <a:bodyPr wrap="square" rtlCol="0">
            <a:spAutoFit/>
          </a:bodyPr>
          <a:lstStyle/>
          <a:p>
            <a:r>
              <a:rPr lang="en-GB" b="1" dirty="0" smtClean="0"/>
              <a:t>Cara &amp; Jenna</a:t>
            </a:r>
            <a:endParaRPr lang="en-GB" b="1" dirty="0"/>
          </a:p>
        </p:txBody>
      </p:sp>
    </p:spTree>
    <p:extLst>
      <p:ext uri="{BB962C8B-B14F-4D97-AF65-F5344CB8AC3E}">
        <p14:creationId xmlns:p14="http://schemas.microsoft.com/office/powerpoint/2010/main" val="2647408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457200" indent="-457200">
              <a:buFont typeface="Arial" pitchFamily="34" charset="0"/>
              <a:buChar char="•"/>
            </a:pPr>
            <a:r>
              <a:rPr lang="en-GB" sz="2800" dirty="0" smtClean="0"/>
              <a:t>Holy Wednesday, also known as Spy Wednesday, is the Wednesday of Holy Week, the week before Easter.</a:t>
            </a:r>
            <a:endParaRPr lang="en-GB" sz="2800" dirty="0"/>
          </a:p>
          <a:p>
            <a:pPr marL="457200" indent="-457200">
              <a:buFont typeface="Arial" pitchFamily="34" charset="0"/>
              <a:buChar char="•"/>
            </a:pPr>
            <a:r>
              <a:rPr lang="en-GB" sz="2800" dirty="0" smtClean="0"/>
              <a:t>It is known as “Spy Wednesday” as a reference to the betrayal of Jesus by Judas Iscariot. </a:t>
            </a:r>
          </a:p>
          <a:p>
            <a:pPr marL="457200" indent="-457200">
              <a:buFont typeface="Arial" pitchFamily="34" charset="0"/>
              <a:buChar char="•"/>
            </a:pPr>
            <a:endParaRPr lang="en-GB" sz="2800" dirty="0" smtClean="0"/>
          </a:p>
          <a:p>
            <a:pPr marL="457200" indent="-457200">
              <a:buFont typeface="Arial" pitchFamily="34" charset="0"/>
              <a:buChar char="•"/>
            </a:pPr>
            <a:endParaRPr lang="en-GB" sz="2800" dirty="0"/>
          </a:p>
        </p:txBody>
      </p:sp>
      <p:sp>
        <p:nvSpPr>
          <p:cNvPr id="3" name="Title 2"/>
          <p:cNvSpPr>
            <a:spLocks noGrp="1"/>
          </p:cNvSpPr>
          <p:nvPr>
            <p:ph type="title"/>
          </p:nvPr>
        </p:nvSpPr>
        <p:spPr/>
        <p:txBody>
          <a:bodyPr/>
          <a:lstStyle/>
          <a:p>
            <a:r>
              <a:rPr lang="en-GB" dirty="0"/>
              <a:t>H</a:t>
            </a:r>
            <a:r>
              <a:rPr lang="en-GB" dirty="0" smtClean="0"/>
              <a:t>oly Wednesday </a:t>
            </a:r>
            <a:endParaRPr lang="en-GB" dirty="0"/>
          </a:p>
        </p:txBody>
      </p:sp>
    </p:spTree>
    <p:extLst>
      <p:ext uri="{BB962C8B-B14F-4D97-AF65-F5344CB8AC3E}">
        <p14:creationId xmlns:p14="http://schemas.microsoft.com/office/powerpoint/2010/main" val="2557877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Custom 7">
      <a:dk1>
        <a:srgbClr val="7030A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81</TotalTime>
  <Words>1408</Words>
  <Application>Microsoft Office PowerPoint</Application>
  <PresentationFormat>On-screen Show (4:3)</PresentationFormat>
  <Paragraphs>119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Mylar</vt:lpstr>
      <vt:lpstr>Holy Week</vt:lpstr>
      <vt:lpstr>PowerPoint Presentation</vt:lpstr>
      <vt:lpstr>Palm Sunday</vt:lpstr>
      <vt:lpstr>Palm Sunday continued</vt:lpstr>
      <vt:lpstr>Palm Sunday continued</vt:lpstr>
      <vt:lpstr>Holy Monday</vt:lpstr>
      <vt:lpstr>Holy Monday continued</vt:lpstr>
      <vt:lpstr>Holy Tuesday</vt:lpstr>
      <vt:lpstr>Holy Wednesday </vt:lpstr>
      <vt:lpstr>Holy Wednesday continued</vt:lpstr>
      <vt:lpstr>Holy Wednesday continued</vt:lpstr>
      <vt:lpstr>Maundy Thursday</vt:lpstr>
      <vt:lpstr>Maundy Thursday continued</vt:lpstr>
      <vt:lpstr>Bible reading </vt:lpstr>
      <vt:lpstr>Introduction</vt:lpstr>
      <vt:lpstr> Good Friday</vt:lpstr>
      <vt:lpstr>Good Friday Continued</vt:lpstr>
      <vt:lpstr>Bible Reading</vt:lpstr>
      <vt:lpstr>Holy Saturday</vt:lpstr>
      <vt:lpstr>Holy Saturday continued…</vt:lpstr>
      <vt:lpstr>Holy Saturday continued again…</vt:lpstr>
      <vt:lpstr>Easter Sunday</vt:lpstr>
      <vt:lpstr>Easter Sunday continued</vt:lpstr>
    </vt:vector>
  </TitlesOfParts>
  <Company>Glasgow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Holy Week</dc:title>
  <dc:creator>Gallagher, A  ( St. Francis of Assisi Primary )</dc:creator>
  <cp:lastModifiedBy>Gallagher, A  ( St. Francis of Assisi Primary )</cp:lastModifiedBy>
  <cp:revision>12</cp:revision>
  <dcterms:created xsi:type="dcterms:W3CDTF">2014-03-28T10:37:32Z</dcterms:created>
  <dcterms:modified xsi:type="dcterms:W3CDTF">2014-03-31T15:23:06Z</dcterms:modified>
</cp:coreProperties>
</file>